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 id="2147483665" r:id="rId6"/>
    <p:sldMasterId id="2147483695" r:id="rId7"/>
    <p:sldMasterId id="2147483704" r:id="rId8"/>
  </p:sldMasterIdLst>
  <p:notesMasterIdLst>
    <p:notesMasterId r:id="rId47"/>
  </p:notesMasterIdLst>
  <p:sldIdLst>
    <p:sldId id="1068" r:id="rId9"/>
    <p:sldId id="286" r:id="rId10"/>
    <p:sldId id="285" r:id="rId11"/>
    <p:sldId id="284" r:id="rId12"/>
    <p:sldId id="283" r:id="rId13"/>
    <p:sldId id="1549" r:id="rId14"/>
    <p:sldId id="256" r:id="rId15"/>
    <p:sldId id="1525" r:id="rId16"/>
    <p:sldId id="1532" r:id="rId17"/>
    <p:sldId id="1527" r:id="rId18"/>
    <p:sldId id="1526" r:id="rId19"/>
    <p:sldId id="1533" r:id="rId20"/>
    <p:sldId id="1535" r:id="rId21"/>
    <p:sldId id="1529" r:id="rId22"/>
    <p:sldId id="1536" r:id="rId23"/>
    <p:sldId id="1534" r:id="rId24"/>
    <p:sldId id="1531" r:id="rId25"/>
    <p:sldId id="1530" r:id="rId26"/>
    <p:sldId id="1537" r:id="rId27"/>
    <p:sldId id="1550" r:id="rId28"/>
    <p:sldId id="1522" r:id="rId29"/>
    <p:sldId id="1538" r:id="rId30"/>
    <p:sldId id="1539" r:id="rId31"/>
    <p:sldId id="1548" r:id="rId32"/>
    <p:sldId id="1540" r:id="rId33"/>
    <p:sldId id="1541" r:id="rId34"/>
    <p:sldId id="1542" r:id="rId35"/>
    <p:sldId id="1528" r:id="rId36"/>
    <p:sldId id="1543" r:id="rId37"/>
    <p:sldId id="1544" r:id="rId38"/>
    <p:sldId id="1545" r:id="rId39"/>
    <p:sldId id="1546" r:id="rId40"/>
    <p:sldId id="1070" r:id="rId41"/>
    <p:sldId id="290" r:id="rId42"/>
    <p:sldId id="289" r:id="rId43"/>
    <p:sldId id="288" r:id="rId44"/>
    <p:sldId id="287" r:id="rId45"/>
    <p:sldId id="2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A46DEC-8CEC-BE8E-094E-FEF52ADE7750}" name="Geltmaker, Tammy" initials="GT" userId="S::tgeltmaker@qsource.org::4de9c807-28a7-40f3-bbce-73e003a11e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9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67" autoAdjust="0"/>
  </p:normalViewPr>
  <p:slideViewPr>
    <p:cSldViewPr snapToGrid="0">
      <p:cViewPr varScale="1">
        <p:scale>
          <a:sx n="49" d="100"/>
          <a:sy n="49" d="100"/>
        </p:scale>
        <p:origin x="14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B4E37-AC8D-4FD3-910B-DB52AFA624E5}"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E1C0E-0F49-4692-A85D-BC735E49BBDE}" type="slidenum">
              <a:rPr lang="en-US" smtClean="0"/>
              <a:t>‹#›</a:t>
            </a:fld>
            <a:endParaRPr lang="en-US"/>
          </a:p>
        </p:txBody>
      </p:sp>
    </p:spTree>
    <p:extLst>
      <p:ext uri="{BB962C8B-B14F-4D97-AF65-F5344CB8AC3E}">
        <p14:creationId xmlns:p14="http://schemas.microsoft.com/office/powerpoint/2010/main" val="226084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12d7f06965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12d7f06965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38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18</a:t>
            </a:fld>
            <a:endParaRPr lang="en-US"/>
          </a:p>
        </p:txBody>
      </p:sp>
    </p:spTree>
    <p:extLst>
      <p:ext uri="{BB962C8B-B14F-4D97-AF65-F5344CB8AC3E}">
        <p14:creationId xmlns:p14="http://schemas.microsoft.com/office/powerpoint/2010/main" val="21638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d7f06965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d7f06965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7009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g12d7f06965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12d7f06965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20"/>
              </a:spcBef>
            </a:pPr>
            <a:r>
              <a:rPr lang="en-US" sz="1200" dirty="0">
                <a:latin typeface="Arial" panose="020B0604020202020204" pitchFamily="34" charset="0"/>
                <a:cs typeface="Arial" panose="020B0604020202020204" pitchFamily="34" charset="0"/>
              </a:rPr>
              <a:t>ACP is a </a:t>
            </a:r>
            <a:r>
              <a:rPr lang="en-US" sz="1200" i="1" dirty="0">
                <a:latin typeface="Arial" panose="020B0604020202020204" pitchFamily="34" charset="0"/>
                <a:cs typeface="Arial" panose="020B0604020202020204" pitchFamily="34" charset="0"/>
              </a:rPr>
              <a:t>process</a:t>
            </a:r>
            <a:r>
              <a:rPr lang="en-US" sz="1200" dirty="0">
                <a:latin typeface="Arial" panose="020B0604020202020204" pitchFamily="34" charset="0"/>
                <a:cs typeface="Arial" panose="020B0604020202020204" pitchFamily="34" charset="0"/>
              </a:rPr>
              <a:t> of communication for planning for future medical decisions. To be effective, this process includes:</a:t>
            </a:r>
          </a:p>
          <a:p>
            <a:pPr lvl="1">
              <a:spcBef>
                <a:spcPts val="720"/>
              </a:spcBef>
            </a:pPr>
            <a:r>
              <a:rPr lang="en-US" sz="1200" b="1" dirty="0">
                <a:latin typeface="Arial" panose="020B0604020202020204" pitchFamily="34" charset="0"/>
                <a:cs typeface="Arial" panose="020B0604020202020204" pitchFamily="34" charset="0"/>
              </a:rPr>
              <a:t>Reflection</a:t>
            </a:r>
            <a:r>
              <a:rPr lang="en-US" sz="1200" dirty="0">
                <a:latin typeface="Arial" panose="020B0604020202020204" pitchFamily="34" charset="0"/>
                <a:cs typeface="Arial" panose="020B0604020202020204" pitchFamily="34" charset="0"/>
              </a:rPr>
              <a:t> on goals, values, and beliefs (including personal, cultural, and spiritual)</a:t>
            </a:r>
          </a:p>
          <a:p>
            <a:pPr lvl="1">
              <a:spcBef>
                <a:spcPts val="720"/>
              </a:spcBef>
            </a:pPr>
            <a:r>
              <a:rPr lang="en-US" sz="1200" b="1" dirty="0">
                <a:latin typeface="Arial" panose="020B0604020202020204" pitchFamily="34" charset="0"/>
                <a:cs typeface="Arial" panose="020B0604020202020204" pitchFamily="34" charset="0"/>
              </a:rPr>
              <a:t>Understanding</a:t>
            </a:r>
            <a:r>
              <a:rPr lang="en-US" sz="1200" dirty="0">
                <a:latin typeface="Arial" panose="020B0604020202020204" pitchFamily="34" charset="0"/>
                <a:cs typeface="Arial" panose="020B0604020202020204" pitchFamily="34" charset="0"/>
              </a:rPr>
              <a:t> of possible future situations and decisions</a:t>
            </a:r>
          </a:p>
          <a:p>
            <a:pPr lvl="1">
              <a:spcBef>
                <a:spcPts val="720"/>
              </a:spcBef>
            </a:pPr>
            <a:r>
              <a:rPr lang="en-US" sz="1200" b="1" dirty="0">
                <a:latin typeface="Arial" panose="020B0604020202020204" pitchFamily="34" charset="0"/>
                <a:cs typeface="Arial" panose="020B0604020202020204" pitchFamily="34" charset="0"/>
              </a:rPr>
              <a:t>Discussion</a:t>
            </a:r>
            <a:r>
              <a:rPr lang="en-US" sz="1200" dirty="0">
                <a:latin typeface="Arial" panose="020B0604020202020204" pitchFamily="34" charset="0"/>
                <a:cs typeface="Arial" panose="020B0604020202020204" pitchFamily="34" charset="0"/>
              </a:rPr>
              <a:t> of these reflections and decisions with those who might need to carry out the plan</a:t>
            </a:r>
          </a:p>
          <a:p>
            <a:pPr lvl="0">
              <a:spcBef>
                <a:spcPts val="720"/>
              </a:spcBef>
            </a:pPr>
            <a:r>
              <a:rPr lang="en-US" sz="1200" b="1" dirty="0">
                <a:latin typeface="Arial" panose="020B0604020202020204" pitchFamily="34" charset="0"/>
                <a:cs typeface="Arial" panose="020B0604020202020204" pitchFamily="34" charset="0"/>
              </a:rPr>
              <a:t>It is vitally important that people understand: </a:t>
            </a:r>
            <a:r>
              <a:rPr lang="en-US" b="1" dirty="0"/>
              <a:t>You can have a say in your care. Treatments only work if they work for you.</a:t>
            </a: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E1C0E-0F49-4692-A85D-BC735E49B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85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E1C0E-0F49-4692-A85D-BC735E49B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32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E1C0E-0F49-4692-A85D-BC735E49B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168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d7f06965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d7f06965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700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d7f06965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d7f06965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3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12d7f06965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12d7f06965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7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2d7f06965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2d7f06965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9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2d7f06965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2d7f06965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712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g12d7f06965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12d7f06965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line is how I introduce myself. “Hi, my name is Heather with Elara caring, and I’ve been asked to come speak to you about the highest level of care Medicare covers 100% outside of a hospital setting, Do you have a moment to speak? </a:t>
            </a:r>
          </a:p>
        </p:txBody>
      </p:sp>
      <p:sp>
        <p:nvSpPr>
          <p:cNvPr id="4" name="Slide Number Placeholder 3"/>
          <p:cNvSpPr>
            <a:spLocks noGrp="1"/>
          </p:cNvSpPr>
          <p:nvPr>
            <p:ph type="sldNum" sz="quarter" idx="5"/>
          </p:nvPr>
        </p:nvSpPr>
        <p:spPr/>
        <p:txBody>
          <a:bodyPr/>
          <a:lstStyle/>
          <a:p>
            <a:fld id="{1D3E1C0E-0F49-4692-A85D-BC735E49BBDE}" type="slidenum">
              <a:rPr lang="en-US" smtClean="0"/>
              <a:t>8</a:t>
            </a:fld>
            <a:endParaRPr lang="en-US"/>
          </a:p>
        </p:txBody>
      </p:sp>
    </p:spTree>
    <p:extLst>
      <p:ext uri="{BB962C8B-B14F-4D97-AF65-F5344CB8AC3E}">
        <p14:creationId xmlns:p14="http://schemas.microsoft.com/office/powerpoint/2010/main" val="30484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prognosis not diagnosis.. Think of individuals in your life, or that you provide care for.. Now think 6 months ahead from today. Would you be surprised if that individual had passed away by Easter? If you would not be surprised that it someone you need to connect to hospice care. </a:t>
            </a:r>
          </a:p>
        </p:txBody>
      </p:sp>
      <p:sp>
        <p:nvSpPr>
          <p:cNvPr id="4" name="Slide Number Placeholder 3"/>
          <p:cNvSpPr>
            <a:spLocks noGrp="1"/>
          </p:cNvSpPr>
          <p:nvPr>
            <p:ph type="sldNum" sz="quarter" idx="5"/>
          </p:nvPr>
        </p:nvSpPr>
        <p:spPr/>
        <p:txBody>
          <a:bodyPr/>
          <a:lstStyle/>
          <a:p>
            <a:fld id="{1D3E1C0E-0F49-4692-A85D-BC735E49BBDE}" type="slidenum">
              <a:rPr lang="en-US" smtClean="0"/>
              <a:t>9</a:t>
            </a:fld>
            <a:endParaRPr lang="en-US"/>
          </a:p>
        </p:txBody>
      </p:sp>
    </p:spTree>
    <p:extLst>
      <p:ext uri="{BB962C8B-B14F-4D97-AF65-F5344CB8AC3E}">
        <p14:creationId xmlns:p14="http://schemas.microsoft.com/office/powerpoint/2010/main" val="367054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speak with families that I've connected to service I typically get the following: </a:t>
            </a:r>
          </a:p>
          <a:p>
            <a:r>
              <a:rPr lang="en-US" dirty="0"/>
              <a:t>I wish we had started sooner?</a:t>
            </a:r>
          </a:p>
          <a:p>
            <a:r>
              <a:rPr lang="en-US" dirty="0"/>
              <a:t>Why didn’t my doctor push for my loved one to get hospice sooner?</a:t>
            </a:r>
          </a:p>
          <a:p>
            <a:r>
              <a:rPr lang="en-US" dirty="0"/>
              <a:t>We have been in and out of the ER a dozen times with no relief, how come they didn’t call you in? </a:t>
            </a:r>
          </a:p>
        </p:txBody>
      </p:sp>
      <p:sp>
        <p:nvSpPr>
          <p:cNvPr id="4" name="Slide Number Placeholder 3"/>
          <p:cNvSpPr>
            <a:spLocks noGrp="1"/>
          </p:cNvSpPr>
          <p:nvPr>
            <p:ph type="sldNum" sz="quarter" idx="5"/>
          </p:nvPr>
        </p:nvSpPr>
        <p:spPr/>
        <p:txBody>
          <a:bodyPr/>
          <a:lstStyle/>
          <a:p>
            <a:fld id="{1D3E1C0E-0F49-4692-A85D-BC735E49BBDE}" type="slidenum">
              <a:rPr lang="en-US" smtClean="0"/>
              <a:t>10</a:t>
            </a:fld>
            <a:endParaRPr lang="en-US"/>
          </a:p>
        </p:txBody>
      </p:sp>
    </p:spTree>
    <p:extLst>
      <p:ext uri="{BB962C8B-B14F-4D97-AF65-F5344CB8AC3E}">
        <p14:creationId xmlns:p14="http://schemas.microsoft.com/office/powerpoint/2010/main" val="343048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13</a:t>
            </a:fld>
            <a:endParaRPr lang="en-US"/>
          </a:p>
        </p:txBody>
      </p:sp>
    </p:spTree>
    <p:extLst>
      <p:ext uri="{BB962C8B-B14F-4D97-AF65-F5344CB8AC3E}">
        <p14:creationId xmlns:p14="http://schemas.microsoft.com/office/powerpoint/2010/main" val="382546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twitter.com/Qsource" TargetMode="External"/><Relationship Id="rId2" Type="http://schemas.openxmlformats.org/officeDocument/2006/relationships/hyperlink" Target="https://www.facebook.com/QsourceLiveWell"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6A1B1FF9-1134-AA06-EAFE-DCA3DF444E55}"/>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F5F100E5-DC44-A776-60E5-55CF474C0D30}"/>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9" name="www.qsource.org">
            <a:extLst>
              <a:ext uri="{FF2B5EF4-FFF2-40B4-BE49-F238E27FC236}">
                <a16:creationId xmlns:a16="http://schemas.microsoft.com/office/drawing/2014/main" id="{F156A157-188D-8ADB-F7BF-11803F7F6C22}"/>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10" name="Title Goes here">
            <a:extLst>
              <a:ext uri="{FF2B5EF4-FFF2-40B4-BE49-F238E27FC236}">
                <a16:creationId xmlns:a16="http://schemas.microsoft.com/office/drawing/2014/main" id="{B9764091-6433-521A-5275-C1AFA392620E}"/>
              </a:ext>
            </a:extLst>
          </p:cNvPr>
          <p:cNvSpPr txBox="1">
            <a:spLocks noGrp="1"/>
          </p:cNvSpPr>
          <p:nvPr>
            <p:ph type="body" sz="quarter" idx="17"/>
          </p:nvPr>
        </p:nvSpPr>
        <p:spPr>
          <a:xfrm>
            <a:off x="705280" y="3233114"/>
            <a:ext cx="6208172" cy="1117227"/>
          </a:xfrm>
          <a:prstGeom prst="rect">
            <a:avLst/>
          </a:prstGeom>
        </p:spPr>
        <p:txBody>
          <a:bodyPr wrap="none" lIns="50291" tIns="50291" rIns="50291" bIns="50291">
            <a:spAutoFit/>
          </a:bodyPr>
          <a:lstStyle>
            <a:lvl1pPr marL="0" indent="0" defTabSz="1256122">
              <a:lnSpc>
                <a:spcPct val="100000"/>
              </a:lnSpc>
              <a:buNone/>
              <a:defRPr sz="6600" b="1">
                <a:solidFill>
                  <a:schemeClr val="bg2"/>
                </a:solidFill>
                <a:latin typeface="+mj-lt"/>
                <a:ea typeface="+mj-ea"/>
                <a:cs typeface="+mj-cs"/>
                <a:sym typeface="Neue Haas Grotesk Text Pro 55 R"/>
              </a:defRPr>
            </a:lvl1pPr>
          </a:lstStyle>
          <a:p>
            <a:r>
              <a:t>Title Goes here</a:t>
            </a:r>
          </a:p>
        </p:txBody>
      </p:sp>
      <p:pic>
        <p:nvPicPr>
          <p:cNvPr id="11" name="Picture 10" descr="Shape&#10;&#10;Description automatically generated with low confidence">
            <a:extLst>
              <a:ext uri="{FF2B5EF4-FFF2-40B4-BE49-F238E27FC236}">
                <a16:creationId xmlns:a16="http://schemas.microsoft.com/office/drawing/2014/main" id="{99D30382-D7BA-C3E1-D5C3-14186B7C5F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spTree>
    <p:extLst>
      <p:ext uri="{BB962C8B-B14F-4D97-AF65-F5344CB8AC3E}">
        <p14:creationId xmlns:p14="http://schemas.microsoft.com/office/powerpoint/2010/main" val="113169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ndar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Body Level One…"/>
          <p:cNvSpPr txBox="1">
            <a:spLocks noGrp="1"/>
          </p:cNvSpPr>
          <p:nvPr>
            <p:ph type="body" sz="half" idx="1" hasCustomPrompt="1"/>
          </p:nvPr>
        </p:nvSpPr>
        <p:spPr>
          <a:xfrm>
            <a:off x="622891" y="1771650"/>
            <a:ext cx="8458200" cy="3469431"/>
          </a:xfrm>
          <a:prstGeom prst="rect">
            <a:avLst/>
          </a:prstGeom>
        </p:spPr>
        <p:txBody>
          <a:bodyPr>
            <a:normAutofit/>
          </a:bodyPr>
          <a:lstStyle>
            <a:lvl2pPr marL="180975" indent="-180975"/>
            <a:lvl3pPr marL="334587" indent="-197427"/>
            <a:lvl4pPr marL="515620" indent="-241300"/>
            <a:lvl5pPr marL="894617" indent="-208817"/>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Title Text"/>
          <p:cNvSpPr txBox="1">
            <a:spLocks noGrp="1"/>
          </p:cNvSpPr>
          <p:nvPr>
            <p:ph type="title" hasCustomPrompt="1"/>
          </p:nvPr>
        </p:nvSpPr>
        <p:spPr>
          <a:xfrm>
            <a:off x="622891" y="457200"/>
            <a:ext cx="8458200" cy="1085850"/>
          </a:xfrm>
          <a:prstGeom prst="rect">
            <a:avLst/>
          </a:prstGeom>
        </p:spPr>
        <p:txBody>
          <a:bodyPr anchor="b">
            <a:normAutofit/>
          </a:bodyPr>
          <a:lstStyle/>
          <a:p>
            <a:r>
              <a:rPr dirty="0"/>
              <a:t>Title Text</a:t>
            </a:r>
          </a:p>
        </p:txBody>
      </p:sp>
      <p:sp>
        <p:nvSpPr>
          <p:cNvPr id="22" name="Slide Number"/>
          <p:cNvSpPr txBox="1">
            <a:spLocks noGrp="1"/>
          </p:cNvSpPr>
          <p:nvPr>
            <p:ph type="sldNum" sz="quarter" idx="2"/>
          </p:nvPr>
        </p:nvSpPr>
        <p:spPr>
          <a:xfrm>
            <a:off x="10020347" y="5989629"/>
            <a:ext cx="457176" cy="461663"/>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857F8756-831C-3AD7-BF21-64D77CE5B47D}"/>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6" name="Picture 5">
            <a:extLst>
              <a:ext uri="{FF2B5EF4-FFF2-40B4-BE49-F238E27FC236}">
                <a16:creationId xmlns:a16="http://schemas.microsoft.com/office/drawing/2014/main" id="{A034FB09-913F-AEBE-8F08-9CF6B9B1490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176512585"/>
      </p:ext>
    </p:extLst>
  </p:cSld>
  <p:clrMapOvr>
    <a:masterClrMapping/>
  </p:clrMapOvr>
  <p:transition spd="med"/>
  <p:extLst>
    <p:ext uri="{DCECCB84-F9BA-43D5-87BE-67443E8EF086}">
      <p15:sldGuideLst xmlns:p15="http://schemas.microsoft.com/office/powerpoint/2012/main">
        <p15:guide id="1" orient="horz" pos="2232">
          <p15:clr>
            <a:srgbClr val="FBAE40"/>
          </p15:clr>
        </p15:guide>
        <p15:guide id="3" pos="768">
          <p15:clr>
            <a:srgbClr val="FBAE40"/>
          </p15:clr>
        </p15:guide>
        <p15:guide id="4" orient="horz" pos="19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Layo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Title Text"/>
          <p:cNvSpPr txBox="1">
            <a:spLocks noGrp="1"/>
          </p:cNvSpPr>
          <p:nvPr>
            <p:ph type="title" hasCustomPrompt="1"/>
          </p:nvPr>
        </p:nvSpPr>
        <p:spPr>
          <a:xfrm>
            <a:off x="609397" y="457200"/>
            <a:ext cx="8471694" cy="1085850"/>
          </a:xfrm>
          <a:prstGeom prst="rect">
            <a:avLst/>
          </a:prstGeom>
        </p:spPr>
        <p:txBody>
          <a:bodyPr anchor="b">
            <a:normAutofit/>
          </a:bodyPr>
          <a:lstStyle/>
          <a:p>
            <a:r>
              <a:rPr dirty="0"/>
              <a:t>Title Text</a:t>
            </a:r>
          </a:p>
        </p:txBody>
      </p:sp>
      <p:sp>
        <p:nvSpPr>
          <p:cNvPr id="22" name="Slide Number"/>
          <p:cNvSpPr txBox="1">
            <a:spLocks noGrp="1"/>
          </p:cNvSpPr>
          <p:nvPr>
            <p:ph type="sldNum" sz="quarter" idx="2"/>
          </p:nvPr>
        </p:nvSpPr>
        <p:spPr>
          <a:xfrm>
            <a:off x="10020347" y="5989629"/>
            <a:ext cx="457176" cy="461663"/>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857F8756-831C-3AD7-BF21-64D77CE5B47D}"/>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3" name="Table Placeholder 2">
            <a:extLst>
              <a:ext uri="{FF2B5EF4-FFF2-40B4-BE49-F238E27FC236}">
                <a16:creationId xmlns:a16="http://schemas.microsoft.com/office/drawing/2014/main" id="{70C5BD29-1FCA-FA20-A2FA-6F3A6ABC4891}"/>
              </a:ext>
            </a:extLst>
          </p:cNvPr>
          <p:cNvSpPr>
            <a:spLocks noGrp="1"/>
          </p:cNvSpPr>
          <p:nvPr>
            <p:ph type="tbl" sz="quarter" idx="10"/>
          </p:nvPr>
        </p:nvSpPr>
        <p:spPr>
          <a:xfrm>
            <a:off x="609397" y="1771650"/>
            <a:ext cx="8471694" cy="3467100"/>
          </a:xfrm>
        </p:spPr>
        <p:txBody>
          <a:bodyPr/>
          <a:lstStyle/>
          <a:p>
            <a:endParaRPr lang="en-US" dirty="0"/>
          </a:p>
        </p:txBody>
      </p:sp>
      <p:pic>
        <p:nvPicPr>
          <p:cNvPr id="2" name="Picture 1">
            <a:extLst>
              <a:ext uri="{FF2B5EF4-FFF2-40B4-BE49-F238E27FC236}">
                <a16:creationId xmlns:a16="http://schemas.microsoft.com/office/drawing/2014/main" id="{D89D27E0-2798-259E-73ED-00582279947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2441277647"/>
      </p:ext>
    </p:extLst>
  </p:cSld>
  <p:clrMapOvr>
    <a:masterClrMapping/>
  </p:clrMapOvr>
  <p:transition spd="med"/>
  <p:extLst>
    <p:ext uri="{DCECCB84-F9BA-43D5-87BE-67443E8EF086}">
      <p15:sldGuideLst xmlns:p15="http://schemas.microsoft.com/office/powerpoint/2012/main">
        <p15:guide id="1" orient="horz" pos="2232">
          <p15:clr>
            <a:srgbClr val="FBAE40"/>
          </p15:clr>
        </p15:guide>
        <p15:guide id="3" pos="768">
          <p15:clr>
            <a:srgbClr val="FBAE40"/>
          </p15:clr>
        </p15:guide>
        <p15:guide id="4"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hasCustomPrompt="1"/>
          </p:nvPr>
        </p:nvSpPr>
        <p:spPr>
          <a:xfrm>
            <a:off x="1866900" y="2834672"/>
            <a:ext cx="8458200" cy="1188657"/>
          </a:xfrm>
          <a:prstGeom prst="rect">
            <a:avLst/>
          </a:prstGeom>
        </p:spPr>
        <p:txBody>
          <a:bodyPr anchor="ctr"/>
          <a:lstStyle>
            <a:lvl1pPr algn="ctr">
              <a:defRPr sz="4600" b="1">
                <a:solidFill>
                  <a:srgbClr val="FFFFFF"/>
                </a:solidFill>
              </a:defRPr>
            </a:lvl1pPr>
          </a:lstStyle>
          <a:p>
            <a:r>
              <a:rPr lang="en-US" dirty="0"/>
              <a:t>Section Title</a:t>
            </a:r>
            <a:endParaRPr dirty="0"/>
          </a:p>
        </p:txBody>
      </p:sp>
    </p:spTree>
    <p:extLst>
      <p:ext uri="{BB962C8B-B14F-4D97-AF65-F5344CB8AC3E}">
        <p14:creationId xmlns:p14="http://schemas.microsoft.com/office/powerpoint/2010/main" val="412853379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lit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Picture Placeholder 7"/>
          <p:cNvSpPr>
            <a:spLocks noGrp="1"/>
          </p:cNvSpPr>
          <p:nvPr>
            <p:ph type="pic" idx="13"/>
          </p:nvPr>
        </p:nvSpPr>
        <p:spPr>
          <a:xfrm>
            <a:off x="6206804" y="-13336"/>
            <a:ext cx="5985197" cy="6871336"/>
          </a:xfrm>
          <a:prstGeom prst="rect">
            <a:avLst/>
          </a:prstGeom>
        </p:spPr>
        <p:txBody>
          <a:bodyPr lIns="91439" tIns="45719" rIns="91439" bIns="45719">
            <a:noAutofit/>
          </a:bodyPr>
          <a:lstStyle/>
          <a:p>
            <a:endParaRPr/>
          </a:p>
        </p:txBody>
      </p:sp>
      <p:sp>
        <p:nvSpPr>
          <p:cNvPr id="31" name="Title Text"/>
          <p:cNvSpPr txBox="1"/>
          <p:nvPr/>
        </p:nvSpPr>
        <p:spPr>
          <a:xfrm>
            <a:off x="620287" y="457201"/>
            <a:ext cx="8458200" cy="1085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lvl1pPr algn="l" defTabSz="1371600">
              <a:lnSpc>
                <a:spcPct val="90000"/>
              </a:lnSpc>
              <a:defRPr sz="6400"/>
            </a:lvl1pPr>
          </a:lstStyle>
          <a:p>
            <a:r>
              <a:rPr sz="3200" dirty="0"/>
              <a:t>Title Text</a:t>
            </a:r>
          </a:p>
        </p:txBody>
      </p:sp>
      <p:sp>
        <p:nvSpPr>
          <p:cNvPr id="32" name="Body Level One…"/>
          <p:cNvSpPr txBox="1"/>
          <p:nvPr/>
        </p:nvSpPr>
        <p:spPr>
          <a:xfrm>
            <a:off x="620287" y="1771650"/>
            <a:ext cx="3907025" cy="3620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1371600">
              <a:lnSpc>
                <a:spcPct val="110000"/>
              </a:lnSpc>
              <a:spcBef>
                <a:spcPts val="1200"/>
              </a:spcBef>
              <a:defRPr sz="3800">
                <a:latin typeface="+mn-lt"/>
                <a:ea typeface="+mn-ea"/>
                <a:cs typeface="+mn-cs"/>
                <a:sym typeface="Neue Haas Grotesk Text Pro 55 R"/>
              </a:defRPr>
            </a:lvl1pPr>
            <a:lvl2pPr marL="361950" indent="-361950" algn="l" defTabSz="1371600">
              <a:lnSpc>
                <a:spcPct val="110000"/>
              </a:lnSpc>
              <a:spcBef>
                <a:spcPts val="1200"/>
              </a:spcBef>
              <a:buSzPct val="80000"/>
              <a:buChar char="♦"/>
              <a:defRPr sz="3800">
                <a:latin typeface="+mn-lt"/>
                <a:ea typeface="+mn-ea"/>
                <a:cs typeface="+mn-cs"/>
                <a:sym typeface="Neue Haas Grotesk Text Pro 55 R"/>
              </a:defRPr>
            </a:lvl2pPr>
            <a:lvl3pPr marL="669174" indent="-394854" algn="l" defTabSz="1371600">
              <a:lnSpc>
                <a:spcPct val="110000"/>
              </a:lnSpc>
              <a:spcBef>
                <a:spcPts val="1200"/>
              </a:spcBef>
              <a:buSzPct val="100000"/>
              <a:buChar char="▪"/>
              <a:defRPr sz="3800">
                <a:latin typeface="+mn-lt"/>
                <a:ea typeface="+mn-ea"/>
                <a:cs typeface="+mn-cs"/>
                <a:sym typeface="Neue Haas Grotesk Text Pro 55 R"/>
              </a:defRPr>
            </a:lvl3pPr>
            <a:lvl4pPr marL="1031239" indent="-482599" algn="l" defTabSz="1371600">
              <a:lnSpc>
                <a:spcPct val="110000"/>
              </a:lnSpc>
              <a:spcBef>
                <a:spcPts val="1200"/>
              </a:spcBef>
              <a:buSzPct val="120000"/>
              <a:buChar char="•"/>
              <a:defRPr sz="3800">
                <a:latin typeface="+mn-lt"/>
                <a:ea typeface="+mn-ea"/>
                <a:cs typeface="+mn-cs"/>
                <a:sym typeface="Neue Haas Grotesk Text Pro 55 R"/>
              </a:defRPr>
            </a:lvl4pPr>
            <a:lvl5pPr marL="1789234" indent="-417634" algn="l" defTabSz="1371600">
              <a:lnSpc>
                <a:spcPct val="110000"/>
              </a:lnSpc>
              <a:spcBef>
                <a:spcPts val="1200"/>
              </a:spcBef>
              <a:buSzPct val="100000"/>
              <a:buChar char="•"/>
              <a:defRPr sz="3800">
                <a:latin typeface="+mn-lt"/>
                <a:ea typeface="+mn-ea"/>
                <a:cs typeface="+mn-cs"/>
                <a:sym typeface="Neue Haas Grotesk Text Pro 55 R"/>
              </a:defRPr>
            </a:lvl5pPr>
          </a:lstStyle>
          <a:p>
            <a:r>
              <a:rPr sz="1900" dirty="0"/>
              <a:t>Body Level One</a:t>
            </a:r>
          </a:p>
          <a:p>
            <a:pPr lvl="1"/>
            <a:r>
              <a:rPr sz="1900" dirty="0"/>
              <a:t>Body Level Two</a:t>
            </a:r>
          </a:p>
          <a:p>
            <a:pPr lvl="2"/>
            <a:r>
              <a:rPr sz="1900" dirty="0"/>
              <a:t>Body Level Three</a:t>
            </a:r>
          </a:p>
          <a:p>
            <a:pPr lvl="3"/>
            <a:r>
              <a:rPr sz="1900" dirty="0"/>
              <a:t>Body Level Four</a:t>
            </a:r>
          </a:p>
          <a:p>
            <a:pPr lvl="4"/>
            <a:r>
              <a:rPr sz="1900" dirty="0"/>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Rectangle 6">
            <a:extLst>
              <a:ext uri="{FF2B5EF4-FFF2-40B4-BE49-F238E27FC236}">
                <a16:creationId xmlns:a16="http://schemas.microsoft.com/office/drawing/2014/main" id="{685761B5-C65E-6A1C-5C5B-1EE0CA0171E0}"/>
              </a:ext>
            </a:extLst>
          </p:cNvPr>
          <p:cNvSpPr/>
          <p:nvPr userDrawn="1"/>
        </p:nvSpPr>
        <p:spPr>
          <a:xfrm>
            <a:off x="290522" y="5956015"/>
            <a:ext cx="2232837"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9" name="Rectangle 8">
            <a:extLst>
              <a:ext uri="{FF2B5EF4-FFF2-40B4-BE49-F238E27FC236}">
                <a16:creationId xmlns:a16="http://schemas.microsoft.com/office/drawing/2014/main" id="{33A77A39-32BA-21CF-E0F2-DD4407F21BDE}"/>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2" name="Picture 1">
            <a:extLst>
              <a:ext uri="{FF2B5EF4-FFF2-40B4-BE49-F238E27FC236}">
                <a16:creationId xmlns:a16="http://schemas.microsoft.com/office/drawing/2014/main" id="{69DF14CA-EC7C-BA55-69BA-B9BED20D44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339041517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mag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Picture Placeholder 6"/>
          <p:cNvSpPr>
            <a:spLocks noGrp="1"/>
          </p:cNvSpPr>
          <p:nvPr>
            <p:ph type="pic" sz="half" idx="13"/>
          </p:nvPr>
        </p:nvSpPr>
        <p:spPr>
          <a:xfrm>
            <a:off x="609601" y="1771650"/>
            <a:ext cx="6872863" cy="4031444"/>
          </a:xfrm>
          <a:prstGeom prst="rect">
            <a:avLst/>
          </a:prstGeom>
        </p:spPr>
        <p:txBody>
          <a:bodyPr lIns="0" tIns="0" rIns="0" bIns="0">
            <a:noAutofit/>
          </a:bodyPr>
          <a:lstStyle/>
          <a:p>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 name="Title Text"/>
          <p:cNvSpPr txBox="1"/>
          <p:nvPr/>
        </p:nvSpPr>
        <p:spPr>
          <a:xfrm>
            <a:off x="622891" y="457200"/>
            <a:ext cx="8458200" cy="1085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lvl1pPr algn="l" defTabSz="1371600">
              <a:lnSpc>
                <a:spcPct val="90000"/>
              </a:lnSpc>
              <a:defRPr sz="6400"/>
            </a:lvl1pPr>
          </a:lstStyle>
          <a:p>
            <a:r>
              <a:rPr sz="3200" dirty="0"/>
              <a:t>Title Text</a:t>
            </a:r>
          </a:p>
        </p:txBody>
      </p:sp>
      <p:sp>
        <p:nvSpPr>
          <p:cNvPr id="7" name="Rectangle 6">
            <a:extLst>
              <a:ext uri="{FF2B5EF4-FFF2-40B4-BE49-F238E27FC236}">
                <a16:creationId xmlns:a16="http://schemas.microsoft.com/office/drawing/2014/main" id="{A968E1E4-C322-47C2-3C86-2F23BED2B208}"/>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3" name="Picture 2">
            <a:extLst>
              <a:ext uri="{FF2B5EF4-FFF2-40B4-BE49-F238E27FC236}">
                <a16:creationId xmlns:a16="http://schemas.microsoft.com/office/drawing/2014/main" id="{0B5D67F7-1631-2508-0912-9B4C113DED2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352913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hank You">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Rectangle 2">
            <a:extLst>
              <a:ext uri="{FF2B5EF4-FFF2-40B4-BE49-F238E27FC236}">
                <a16:creationId xmlns:a16="http://schemas.microsoft.com/office/drawing/2014/main" id="{76B6EF44-B8F1-DB0D-9EF4-CF77D965C348}"/>
              </a:ext>
            </a:extLst>
          </p:cNvPr>
          <p:cNvSpPr/>
          <p:nvPr userDrawn="1"/>
        </p:nvSpPr>
        <p:spPr>
          <a:xfrm>
            <a:off x="404037" y="279581"/>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2" name="TextBox 1">
            <a:extLst>
              <a:ext uri="{FF2B5EF4-FFF2-40B4-BE49-F238E27FC236}">
                <a16:creationId xmlns:a16="http://schemas.microsoft.com/office/drawing/2014/main" id="{787E8402-0FBA-4E74-FDD8-A7C7CB932821}"/>
              </a:ext>
            </a:extLst>
          </p:cNvPr>
          <p:cNvSpPr txBox="1"/>
          <p:nvPr userDrawn="1"/>
        </p:nvSpPr>
        <p:spPr>
          <a:xfrm>
            <a:off x="10210579" y="446976"/>
            <a:ext cx="1704975" cy="4572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r>
              <a:rPr lang="en-US" sz="1600" dirty="0" err="1"/>
              <a:t>qio.qsource.org</a:t>
            </a:r>
            <a:endParaRPr lang="en-US" sz="1600" dirty="0"/>
          </a:p>
        </p:txBody>
      </p:sp>
      <p:pic>
        <p:nvPicPr>
          <p:cNvPr id="5" name="Picture 4">
            <a:extLst>
              <a:ext uri="{FF2B5EF4-FFF2-40B4-BE49-F238E27FC236}">
                <a16:creationId xmlns:a16="http://schemas.microsoft.com/office/drawing/2014/main" id="{05BCFD59-4DF5-EEE1-5806-E363F5652E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976" y="218371"/>
            <a:ext cx="3775946" cy="613322"/>
          </a:xfrm>
          <a:prstGeom prst="rect">
            <a:avLst/>
          </a:prstGeom>
        </p:spPr>
      </p:pic>
    </p:spTree>
    <p:extLst>
      <p:ext uri="{BB962C8B-B14F-4D97-AF65-F5344CB8AC3E}">
        <p14:creationId xmlns:p14="http://schemas.microsoft.com/office/powerpoint/2010/main" val="11896200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7143" y="4023360"/>
            <a:ext cx="11277600" cy="1188656"/>
          </a:xfrm>
        </p:spPr>
        <p:txBody>
          <a:bodyPr lIns="0" anchor="t" anchorCtr="0"/>
          <a:lstStyle>
            <a:lvl1pPr algn="l">
              <a:defRPr sz="3199" b="1"/>
            </a:lvl1pPr>
          </a:lstStyle>
          <a:p>
            <a:r>
              <a:rPr lang="en-US" sz="2800">
                <a:solidFill>
                  <a:srgbClr val="008EC0"/>
                </a:solidFill>
              </a:rPr>
              <a:t>Arial 28 pt. Title</a:t>
            </a:r>
            <a:endParaRPr lang="en-US"/>
          </a:p>
        </p:txBody>
      </p:sp>
      <p:sp>
        <p:nvSpPr>
          <p:cNvPr id="10" name="Text Placeholder 9"/>
          <p:cNvSpPr>
            <a:spLocks noGrp="1"/>
          </p:cNvSpPr>
          <p:nvPr>
            <p:ph type="body" sz="quarter" idx="10" hasCustomPrompt="1"/>
          </p:nvPr>
        </p:nvSpPr>
        <p:spPr>
          <a:xfrm>
            <a:off x="427143" y="5212080"/>
            <a:ext cx="11277600" cy="457200"/>
          </a:xfrm>
        </p:spPr>
        <p:txBody>
          <a:bodyPr lIns="0">
            <a:noAutofit/>
          </a:bodyPr>
          <a:lstStyle>
            <a:lvl1pPr>
              <a:defRPr sz="2000" b="0" baseline="0">
                <a:solidFill>
                  <a:schemeClr val="tx2">
                    <a:lumMod val="50000"/>
                  </a:schemeClr>
                </a:solidFill>
                <a:latin typeface="+mj-lt"/>
              </a:defRPr>
            </a:lvl1pPr>
          </a:lstStyle>
          <a:p>
            <a:pPr lvl="0"/>
            <a:r>
              <a:rPr lang="en-US"/>
              <a:t>Arial 20 pt. Month Day, Year</a:t>
            </a:r>
          </a:p>
        </p:txBody>
      </p:sp>
      <p:sp>
        <p:nvSpPr>
          <p:cNvPr id="12" name="Text Placeholder 11"/>
          <p:cNvSpPr>
            <a:spLocks noGrp="1"/>
          </p:cNvSpPr>
          <p:nvPr>
            <p:ph type="body" sz="quarter" idx="11" hasCustomPrompt="1"/>
          </p:nvPr>
        </p:nvSpPr>
        <p:spPr>
          <a:xfrm>
            <a:off x="427567" y="5668963"/>
            <a:ext cx="11277177" cy="822960"/>
          </a:xfrm>
        </p:spPr>
        <p:txBody>
          <a:bodyPr lIns="0">
            <a:noAutofit/>
          </a:bodyPr>
          <a:lstStyle>
            <a:lvl1pPr>
              <a:lnSpc>
                <a:spcPct val="100000"/>
              </a:lnSpc>
              <a:spcBef>
                <a:spcPts val="300"/>
              </a:spcBef>
              <a:defRPr sz="1400" baseline="0">
                <a:latin typeface="+mj-lt"/>
              </a:defRPr>
            </a:lvl1pPr>
          </a:lstStyle>
          <a:p>
            <a:pPr lvl="0"/>
            <a:r>
              <a:rPr lang="en-US"/>
              <a:t>Arial 14 pt. Presenter/Facilitator, </a:t>
            </a:r>
            <a:br>
              <a:rPr lang="en-US"/>
            </a:br>
            <a:r>
              <a:rPr lang="en-US"/>
              <a:t>Credentials | Job Title</a:t>
            </a:r>
          </a:p>
          <a:p>
            <a:pPr lvl="0"/>
            <a:r>
              <a:rPr lang="en-US"/>
              <a:t>Presenter, Credentials | Job Title</a:t>
            </a:r>
          </a:p>
        </p:txBody>
      </p:sp>
      <p:sp>
        <p:nvSpPr>
          <p:cNvPr id="14" name="Picture Placeholder 13"/>
          <p:cNvSpPr>
            <a:spLocks noGrp="1"/>
          </p:cNvSpPr>
          <p:nvPr>
            <p:ph type="pic" sz="quarter" idx="12" hasCustomPrompt="1"/>
          </p:nvPr>
        </p:nvSpPr>
        <p:spPr>
          <a:xfrm>
            <a:off x="0" y="0"/>
            <a:ext cx="12192000" cy="3886200"/>
          </a:xfrm>
        </p:spPr>
        <p:txBody>
          <a:bodyPr/>
          <a:lstStyle>
            <a:lvl1pPr>
              <a:defRPr baseline="0"/>
            </a:lvl1pPr>
          </a:lstStyle>
          <a:p>
            <a:r>
              <a:rPr lang="en-US"/>
              <a:t>Click on the image symbol and browse to insert a header image. Header Images should be brand-approved 4.25” x 10” or 640 x 480 pixels</a:t>
            </a:r>
          </a:p>
        </p:txBody>
      </p:sp>
      <p:sp>
        <p:nvSpPr>
          <p:cNvPr id="3" name="Subtitle 2"/>
          <p:cNvSpPr>
            <a:spLocks noGrp="1"/>
          </p:cNvSpPr>
          <p:nvPr>
            <p:ph type="subTitle" idx="1" hasCustomPrompt="1"/>
          </p:nvPr>
        </p:nvSpPr>
        <p:spPr>
          <a:xfrm>
            <a:off x="427143" y="4672584"/>
            <a:ext cx="11277600" cy="548640"/>
          </a:xfrm>
        </p:spPr>
        <p:txBody>
          <a:bodyPr lIns="0">
            <a:noAutofit/>
          </a:bodyPr>
          <a:lstStyle>
            <a:lvl1pPr marL="0" indent="0" algn="l">
              <a:buNone/>
              <a:defRPr sz="2400" b="1" baseline="0">
                <a:solidFill>
                  <a:srgbClr val="4D4F53"/>
                </a:solidFill>
                <a:latin typeface="+mj-lt"/>
              </a:defRPr>
            </a:lvl1pPr>
            <a:lvl2pPr marL="342815" indent="0" algn="ctr">
              <a:buNone/>
              <a:defRPr sz="1500"/>
            </a:lvl2pPr>
            <a:lvl3pPr marL="685629" indent="0" algn="ctr">
              <a:buNone/>
              <a:defRPr sz="1350"/>
            </a:lvl3pPr>
            <a:lvl4pPr marL="1028443" indent="0" algn="ctr">
              <a:buNone/>
              <a:defRPr sz="1200"/>
            </a:lvl4pPr>
            <a:lvl5pPr marL="1371257" indent="0" algn="ctr">
              <a:buNone/>
              <a:defRPr sz="1200"/>
            </a:lvl5pPr>
            <a:lvl6pPr marL="1714072" indent="0" algn="ctr">
              <a:buNone/>
              <a:defRPr sz="1200"/>
            </a:lvl6pPr>
            <a:lvl7pPr marL="2056886" indent="0" algn="ctr">
              <a:buNone/>
              <a:defRPr sz="1200"/>
            </a:lvl7pPr>
            <a:lvl8pPr marL="2399700" indent="0" algn="ctr">
              <a:buNone/>
              <a:defRPr sz="1200"/>
            </a:lvl8pPr>
            <a:lvl9pPr marL="2742514" indent="0" algn="ctr">
              <a:buNone/>
              <a:defRPr sz="1200"/>
            </a:lvl9pPr>
          </a:lstStyle>
          <a:p>
            <a:r>
              <a:rPr lang="en-US"/>
              <a:t>Arial 24 pt. Subtitle if needed</a:t>
            </a:r>
          </a:p>
        </p:txBody>
      </p:sp>
      <p:pic>
        <p:nvPicPr>
          <p:cNvPr id="5" name="Picture 4" descr="A picture containing person, indoor&#10;&#10;Description automatically generated">
            <a:extLst>
              <a:ext uri="{FF2B5EF4-FFF2-40B4-BE49-F238E27FC236}">
                <a16:creationId xmlns:a16="http://schemas.microsoft.com/office/drawing/2014/main" id="{8F63EC25-2934-43DE-BFFC-5E8AA4A961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793"/>
          <a:stretch/>
        </p:blipFill>
        <p:spPr>
          <a:xfrm>
            <a:off x="0" y="-253"/>
            <a:ext cx="12192000" cy="3895662"/>
          </a:xfrm>
          <a:prstGeom prst="rect">
            <a:avLst/>
          </a:prstGeom>
        </p:spPr>
      </p:pic>
      <p:pic>
        <p:nvPicPr>
          <p:cNvPr id="7" name="Picture 6" descr="Text&#10;&#10;Description automatically generated">
            <a:extLst>
              <a:ext uri="{FF2B5EF4-FFF2-40B4-BE49-F238E27FC236}">
                <a16:creationId xmlns:a16="http://schemas.microsoft.com/office/drawing/2014/main" id="{E51D6E39-1445-4FCA-9126-9EBADA4A75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772" y="5765366"/>
            <a:ext cx="5934973" cy="723416"/>
          </a:xfrm>
          <a:prstGeom prst="rect">
            <a:avLst/>
          </a:prstGeom>
        </p:spPr>
      </p:pic>
    </p:spTree>
    <p:extLst>
      <p:ext uri="{BB962C8B-B14F-4D97-AF65-F5344CB8AC3E}">
        <p14:creationId xmlns:p14="http://schemas.microsoft.com/office/powerpoint/2010/main" val="1398026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with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&lt;Footnote or citation&gt;</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pic>
        <p:nvPicPr>
          <p:cNvPr id="7"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922729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tandard large pr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99"/>
            </a:lvl1p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800"/>
            </a:lvl2pPr>
            <a:lvl3pPr>
              <a:defRPr sz="2400"/>
            </a:lvl3pPr>
            <a:lvl4pPr>
              <a:defRPr sz="2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&lt;Footnote or citation&gt;</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pic>
        <p:nvPicPr>
          <p:cNvPr id="8" name="Picture Placeholder 4">
            <a:extLst>
              <a:ext uri="{FF2B5EF4-FFF2-40B4-BE49-F238E27FC236}">
                <a16:creationId xmlns:a16="http://schemas.microsoft.com/office/drawing/2014/main" id="{E3633E32-B6D5-469E-9327-9F35BA952C9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607736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Title with objectiv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301752"/>
            <a:ext cx="6095999" cy="6556248"/>
          </a:xfrm>
          <a:solidFill>
            <a:srgbClr val="00539B"/>
          </a:solidFill>
        </p:spPr>
        <p:txBody>
          <a:bodyPr lIns="274320" tIns="274320" rIns="274320" bIns="274320" anchor="ctr" anchorCtr="0"/>
          <a:lstStyle>
            <a:lvl1pPr>
              <a:defRPr sz="2800">
                <a:solidFill>
                  <a:schemeClr val="bg1"/>
                </a:solidFill>
              </a:defRPr>
            </a:lvl1pPr>
          </a:lstStyle>
          <a:p>
            <a:r>
              <a:rPr lang="en-US"/>
              <a:t>&lt;Section Title, can center or add text but this is the title only&gt;</a:t>
            </a:r>
          </a:p>
        </p:txBody>
      </p:sp>
      <p:sp>
        <p:nvSpPr>
          <p:cNvPr id="3" name="Text Placeholder 2"/>
          <p:cNvSpPr>
            <a:spLocks noGrp="1"/>
          </p:cNvSpPr>
          <p:nvPr>
            <p:ph type="body" idx="1" hasCustomPrompt="1"/>
          </p:nvPr>
        </p:nvSpPr>
        <p:spPr>
          <a:xfrm>
            <a:off x="6096000" y="335283"/>
            <a:ext cx="6096000" cy="6492240"/>
          </a:xfrm>
        </p:spPr>
        <p:txBody>
          <a:bodyPr lIns="274320" tIns="274320" rIns="274320" bIns="0" anchor="ctr" anchorCtr="0">
            <a:noAutofit/>
          </a:bodyPr>
          <a:lstStyle>
            <a:lvl1pPr marL="0" indent="0">
              <a:buClr>
                <a:srgbClr val="0077A1"/>
              </a:buClr>
              <a:buFont typeface="+mj-lt"/>
              <a:buNone/>
              <a:defRPr sz="2400" baseline="0">
                <a:solidFill>
                  <a:srgbClr val="00539B"/>
                </a:solidFill>
              </a:defRPr>
            </a:lvl1pPr>
            <a:lvl2pPr marL="548503" indent="-274252">
              <a:buSzPct val="90000"/>
              <a:buFont typeface="+mj-lt"/>
              <a:buAutoNum type="arabicPeriod"/>
              <a:defRPr sz="2200">
                <a:solidFill>
                  <a:srgbClr val="00539B"/>
                </a:solidFill>
              </a:defRPr>
            </a:lvl2pPr>
            <a:lvl3pPr marL="685629" indent="0">
              <a:buNone/>
              <a:defRPr sz="1350">
                <a:solidFill>
                  <a:schemeClr val="tx1">
                    <a:tint val="75000"/>
                  </a:schemeClr>
                </a:solidFill>
              </a:defRPr>
            </a:lvl3pPr>
            <a:lvl4pPr marL="1028443" indent="0">
              <a:buNone/>
              <a:defRPr sz="1200">
                <a:solidFill>
                  <a:schemeClr val="tx1">
                    <a:tint val="75000"/>
                  </a:schemeClr>
                </a:solidFill>
              </a:defRPr>
            </a:lvl4pPr>
            <a:lvl5pPr marL="1371257" indent="0">
              <a:buNone/>
              <a:defRPr sz="1200">
                <a:solidFill>
                  <a:schemeClr val="tx1">
                    <a:tint val="75000"/>
                  </a:schemeClr>
                </a:solidFill>
              </a:defRPr>
            </a:lvl5pPr>
            <a:lvl6pPr marL="1714072" indent="0">
              <a:buNone/>
              <a:defRPr sz="1200">
                <a:solidFill>
                  <a:schemeClr val="tx1">
                    <a:tint val="75000"/>
                  </a:schemeClr>
                </a:solidFill>
              </a:defRPr>
            </a:lvl6pPr>
            <a:lvl7pPr marL="2056886" indent="0">
              <a:buNone/>
              <a:defRPr sz="1200">
                <a:solidFill>
                  <a:schemeClr val="tx1">
                    <a:tint val="75000"/>
                  </a:schemeClr>
                </a:solidFill>
              </a:defRPr>
            </a:lvl7pPr>
            <a:lvl8pPr marL="2399700" indent="0">
              <a:buNone/>
              <a:defRPr sz="1200">
                <a:solidFill>
                  <a:schemeClr val="tx1">
                    <a:tint val="75000"/>
                  </a:schemeClr>
                </a:solidFill>
              </a:defRPr>
            </a:lvl8pPr>
            <a:lvl9pPr marL="2742514" indent="0">
              <a:buNone/>
              <a:defRPr sz="1200">
                <a:solidFill>
                  <a:schemeClr val="tx1">
                    <a:tint val="75000"/>
                  </a:schemeClr>
                </a:solidFill>
              </a:defRPr>
            </a:lvl9pPr>
          </a:lstStyle>
          <a:p>
            <a:pPr lvl="0"/>
            <a:r>
              <a:rPr lang="en-US"/>
              <a:t>Insert a brief description or introduce objectives </a:t>
            </a:r>
          </a:p>
          <a:p>
            <a:pPr lvl="1"/>
            <a:r>
              <a:rPr lang="en-US"/>
              <a:t>List objectives for the section to follow</a:t>
            </a:r>
          </a:p>
          <a:p>
            <a:pPr lvl="1"/>
            <a:r>
              <a:rPr lang="en-US"/>
              <a:t>Try to stick to an odd number of bullets</a:t>
            </a:r>
          </a:p>
          <a:p>
            <a:pPr lvl="1"/>
            <a:r>
              <a:rPr lang="en-US"/>
              <a:t>If possible</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Tree>
    <p:extLst>
      <p:ext uri="{BB962C8B-B14F-4D97-AF65-F5344CB8AC3E}">
        <p14:creationId xmlns:p14="http://schemas.microsoft.com/office/powerpoint/2010/main" val="356409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94F424DB-8F20-28F0-08E2-57120E978D74}"/>
              </a:ext>
            </a:extLst>
          </p:cNvPr>
          <p:cNvPicPr>
            <a:picLocks noChangeAspect="1"/>
          </p:cNvPicPr>
          <p:nvPr userDrawn="1"/>
        </p:nvPicPr>
        <p:blipFill>
          <a:blip r:embed="rId2"/>
          <a:stretch>
            <a:fillRect/>
          </a:stretch>
        </p:blipFill>
        <p:spPr>
          <a:xfrm>
            <a:off x="5808784" y="749224"/>
            <a:ext cx="6858000" cy="6858000"/>
          </a:xfrm>
          <a:prstGeom prst="rect">
            <a:avLst/>
          </a:prstGeom>
        </p:spPr>
      </p:pic>
      <p:sp>
        <p:nvSpPr>
          <p:cNvPr id="7" name="Title Text">
            <a:extLst>
              <a:ext uri="{FF2B5EF4-FFF2-40B4-BE49-F238E27FC236}">
                <a16:creationId xmlns:a16="http://schemas.microsoft.com/office/drawing/2014/main" id="{D83B766E-16CB-6C92-AB6A-A4E997133AF4}"/>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3D59D153-7DDC-C550-798F-0E1383B15E14}"/>
              </a:ext>
            </a:extLst>
          </p:cNvPr>
          <p:cNvSpPr txBox="1">
            <a:spLocks noGrp="1"/>
          </p:cNvSpPr>
          <p:nvPr>
            <p:ph type="body" sz="half" idx="17"/>
          </p:nvPr>
        </p:nvSpPr>
        <p:spPr>
          <a:xfrm>
            <a:off x="451009" y="1896546"/>
            <a:ext cx="9073330" cy="2942278"/>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r>
              <a:t> in </a:t>
            </a:r>
            <a:r>
              <a:rPr err="1"/>
              <a:t>voluptate</a:t>
            </a:r>
            <a:r>
              <a:t> </a:t>
            </a:r>
            <a:r>
              <a:rPr err="1"/>
              <a:t>velit</a:t>
            </a:r>
            <a:r>
              <a:t> </a:t>
            </a:r>
            <a:r>
              <a:rPr err="1"/>
              <a:t>esse</a:t>
            </a:r>
            <a:r>
              <a:t> </a:t>
            </a:r>
            <a:r>
              <a:rPr err="1"/>
              <a:t>cillum</a:t>
            </a:r>
            <a:r>
              <a:t> dolore </a:t>
            </a:r>
            <a:r>
              <a:rPr err="1"/>
              <a:t>eu</a:t>
            </a:r>
            <a:r>
              <a:t> </a:t>
            </a:r>
            <a:r>
              <a:rPr err="1"/>
              <a:t>fugiat</a:t>
            </a:r>
            <a:r>
              <a:t> </a:t>
            </a:r>
            <a:r>
              <a:rPr err="1"/>
              <a:t>nulla</a:t>
            </a:r>
            <a:r>
              <a:t> </a:t>
            </a:r>
            <a:r>
              <a:rPr err="1"/>
              <a:t>pariatur</a:t>
            </a:r>
            <a:r>
              <a:t>. </a:t>
            </a:r>
            <a:r>
              <a:rPr err="1"/>
              <a:t>Excepteur</a:t>
            </a:r>
            <a:r>
              <a:t> </a:t>
            </a:r>
            <a:r>
              <a:rPr err="1"/>
              <a:t>sint</a:t>
            </a:r>
            <a:r>
              <a:t> </a:t>
            </a:r>
            <a:r>
              <a:rPr err="1"/>
              <a:t>occaecat</a:t>
            </a:r>
            <a:r>
              <a:t> </a:t>
            </a:r>
            <a:r>
              <a:rPr err="1"/>
              <a:t>cupidatat</a:t>
            </a:r>
            <a:r>
              <a:t> non </a:t>
            </a:r>
            <a:r>
              <a:rPr err="1"/>
              <a:t>proident</a:t>
            </a:r>
            <a:r>
              <a:t>, sunt in culpa qui </a:t>
            </a:r>
            <a:r>
              <a:rPr err="1"/>
              <a:t>officia</a:t>
            </a:r>
            <a:r>
              <a:t> </a:t>
            </a:r>
            <a:r>
              <a:rPr err="1"/>
              <a:t>deserunt</a:t>
            </a:r>
            <a:r>
              <a:t> </a:t>
            </a:r>
            <a:r>
              <a:rPr err="1"/>
              <a:t>mollit</a:t>
            </a:r>
            <a:r>
              <a:t> </a:t>
            </a:r>
            <a:r>
              <a:rPr err="1"/>
              <a:t>anim</a:t>
            </a:r>
            <a:r>
              <a:t> id </a:t>
            </a:r>
            <a:r>
              <a:rPr err="1"/>
              <a:t>est</a:t>
            </a:r>
            <a:r>
              <a:t> </a:t>
            </a:r>
            <a:r>
              <a:rPr err="1"/>
              <a:t>laborum</a:t>
            </a:r>
            <a:r>
              <a:t>.</a:t>
            </a:r>
          </a:p>
        </p:txBody>
      </p:sp>
      <p:pic>
        <p:nvPicPr>
          <p:cNvPr id="10" name="Picture 9" descr="Shape&#10;&#10;Description automatically generated with low confidence">
            <a:extLst>
              <a:ext uri="{FF2B5EF4-FFF2-40B4-BE49-F238E27FC236}">
                <a16:creationId xmlns:a16="http://schemas.microsoft.com/office/drawing/2014/main" id="{3E59E1BD-DFE5-1204-B3E5-344BA1D3E0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1" name="Rectangle 10">
            <a:extLst>
              <a:ext uri="{FF2B5EF4-FFF2-40B4-BE49-F238E27FC236}">
                <a16:creationId xmlns:a16="http://schemas.microsoft.com/office/drawing/2014/main" id="{9FDD8D8A-6C40-47DE-5DE9-06F631B856F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3406982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with presenter head sho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301752"/>
            <a:ext cx="6095999" cy="2685288"/>
          </a:xfrm>
          <a:solidFill>
            <a:srgbClr val="00539B"/>
          </a:solidFill>
        </p:spPr>
        <p:txBody>
          <a:bodyPr lIns="274320" tIns="274320" rIns="274320" bIns="274320" anchor="ctr" anchorCtr="0"/>
          <a:lstStyle>
            <a:lvl1pPr>
              <a:defRPr sz="2800">
                <a:solidFill>
                  <a:schemeClr val="bg1"/>
                </a:solidFill>
              </a:defRPr>
            </a:lvl1pPr>
          </a:lstStyle>
          <a:p>
            <a:r>
              <a:rPr lang="en-US"/>
              <a:t>&lt;Section Title, can center or add text but this is the title only&gt;</a:t>
            </a:r>
          </a:p>
        </p:txBody>
      </p:sp>
      <p:sp>
        <p:nvSpPr>
          <p:cNvPr id="3" name="Text Placeholder 2"/>
          <p:cNvSpPr>
            <a:spLocks noGrp="1"/>
          </p:cNvSpPr>
          <p:nvPr>
            <p:ph type="body" idx="1" hasCustomPrompt="1"/>
          </p:nvPr>
        </p:nvSpPr>
        <p:spPr>
          <a:xfrm>
            <a:off x="6096000" y="335283"/>
            <a:ext cx="6096000" cy="6492240"/>
          </a:xfrm>
        </p:spPr>
        <p:txBody>
          <a:bodyPr lIns="274320" tIns="274320" rIns="274320" bIns="0" anchor="ctr" anchorCtr="0">
            <a:noAutofit/>
          </a:bodyPr>
          <a:lstStyle>
            <a:lvl1pPr marL="0" indent="0">
              <a:buClr>
                <a:srgbClr val="0077A1"/>
              </a:buClr>
              <a:buFont typeface="+mj-lt"/>
              <a:buNone/>
              <a:defRPr sz="2400" baseline="0">
                <a:solidFill>
                  <a:srgbClr val="00539B"/>
                </a:solidFill>
              </a:defRPr>
            </a:lvl1pPr>
            <a:lvl2pPr marL="548503" indent="-274252">
              <a:buSzPct val="90000"/>
              <a:buFont typeface="+mj-lt"/>
              <a:buAutoNum type="arabicPeriod"/>
              <a:defRPr sz="2200">
                <a:solidFill>
                  <a:srgbClr val="00539B"/>
                </a:solidFill>
              </a:defRPr>
            </a:lvl2pPr>
            <a:lvl3pPr marL="685629" indent="0">
              <a:buNone/>
              <a:defRPr sz="1350">
                <a:solidFill>
                  <a:schemeClr val="tx1">
                    <a:tint val="75000"/>
                  </a:schemeClr>
                </a:solidFill>
              </a:defRPr>
            </a:lvl3pPr>
            <a:lvl4pPr marL="1028443" indent="0">
              <a:buNone/>
              <a:defRPr sz="1200">
                <a:solidFill>
                  <a:schemeClr val="tx1">
                    <a:tint val="75000"/>
                  </a:schemeClr>
                </a:solidFill>
              </a:defRPr>
            </a:lvl4pPr>
            <a:lvl5pPr marL="1371257" indent="0">
              <a:buNone/>
              <a:defRPr sz="1200">
                <a:solidFill>
                  <a:schemeClr val="tx1">
                    <a:tint val="75000"/>
                  </a:schemeClr>
                </a:solidFill>
              </a:defRPr>
            </a:lvl5pPr>
            <a:lvl6pPr marL="1714072" indent="0">
              <a:buNone/>
              <a:defRPr sz="1200">
                <a:solidFill>
                  <a:schemeClr val="tx1">
                    <a:tint val="75000"/>
                  </a:schemeClr>
                </a:solidFill>
              </a:defRPr>
            </a:lvl6pPr>
            <a:lvl7pPr marL="2056886" indent="0">
              <a:buNone/>
              <a:defRPr sz="1200">
                <a:solidFill>
                  <a:schemeClr val="tx1">
                    <a:tint val="75000"/>
                  </a:schemeClr>
                </a:solidFill>
              </a:defRPr>
            </a:lvl7pPr>
            <a:lvl8pPr marL="2399700" indent="0">
              <a:buNone/>
              <a:defRPr sz="1200">
                <a:solidFill>
                  <a:schemeClr val="tx1">
                    <a:tint val="75000"/>
                  </a:schemeClr>
                </a:solidFill>
              </a:defRPr>
            </a:lvl8pPr>
            <a:lvl9pPr marL="2742514" indent="0">
              <a:buNone/>
              <a:defRPr sz="1200">
                <a:solidFill>
                  <a:schemeClr val="tx1">
                    <a:tint val="75000"/>
                  </a:schemeClr>
                </a:solidFill>
              </a:defRPr>
            </a:lvl9pPr>
          </a:lstStyle>
          <a:p>
            <a:pPr lvl="0"/>
            <a:r>
              <a:rPr lang="en-US"/>
              <a:t>Insert a brief description or introduce objectives </a:t>
            </a:r>
          </a:p>
          <a:p>
            <a:pPr lvl="1"/>
            <a:r>
              <a:rPr lang="en-US"/>
              <a:t>List objectives for the section to follow</a:t>
            </a:r>
          </a:p>
          <a:p>
            <a:pPr lvl="1"/>
            <a:r>
              <a:rPr lang="en-US"/>
              <a:t>Try to stick to an odd number of bullets</a:t>
            </a:r>
          </a:p>
          <a:p>
            <a:pPr lvl="1"/>
            <a:r>
              <a:rPr lang="en-US"/>
              <a:t>If possible</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5" name="Text Placeholder 4"/>
          <p:cNvSpPr>
            <a:spLocks noGrp="1"/>
          </p:cNvSpPr>
          <p:nvPr>
            <p:ph type="body" sz="quarter" idx="13" hasCustomPrompt="1"/>
          </p:nvPr>
        </p:nvSpPr>
        <p:spPr>
          <a:xfrm>
            <a:off x="0" y="2926080"/>
            <a:ext cx="6096000" cy="3931920"/>
          </a:xfrm>
          <a:solidFill>
            <a:srgbClr val="00539B"/>
          </a:solidFill>
        </p:spPr>
        <p:txBody>
          <a:bodyPr lIns="137160" rIns="137160"/>
          <a:lstStyle>
            <a:lvl1pPr>
              <a:defRPr>
                <a:solidFill>
                  <a:schemeClr val="bg1"/>
                </a:solidFill>
                <a:latin typeface="+mj-lt"/>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Credentials</a:t>
            </a:r>
            <a:br>
              <a:rPr lang="en-US"/>
            </a:br>
            <a:r>
              <a:rPr lang="en-US"/>
              <a:t>Job Title, Company</a:t>
            </a:r>
          </a:p>
        </p:txBody>
      </p:sp>
      <p:sp>
        <p:nvSpPr>
          <p:cNvPr id="8" name="Picture Placeholder 7"/>
          <p:cNvSpPr>
            <a:spLocks noGrp="1"/>
          </p:cNvSpPr>
          <p:nvPr>
            <p:ph type="pic" sz="quarter" idx="14" hasCustomPrompt="1"/>
          </p:nvPr>
        </p:nvSpPr>
        <p:spPr>
          <a:xfrm>
            <a:off x="1523999" y="4023360"/>
            <a:ext cx="3048000" cy="2286000"/>
          </a:xfrm>
        </p:spPr>
        <p:txBody>
          <a:bodyPr/>
          <a:lstStyle>
            <a:lvl1pPr>
              <a:defRPr>
                <a:solidFill>
                  <a:schemeClr val="bg1"/>
                </a:solidFill>
              </a:defRPr>
            </a:lvl1pPr>
          </a:lstStyle>
          <a:p>
            <a:r>
              <a:rPr lang="en-US"/>
              <a:t>Head shot</a:t>
            </a:r>
          </a:p>
        </p:txBody>
      </p:sp>
    </p:spTree>
    <p:extLst>
      <p:ext uri="{BB962C8B-B14F-4D97-AF65-F5344CB8AC3E}">
        <p14:creationId xmlns:p14="http://schemas.microsoft.com/office/powerpoint/2010/main" val="877290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22" y="1371602"/>
            <a:ext cx="5483497"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17920" y="1371600"/>
            <a:ext cx="5486400" cy="502919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pic>
        <p:nvPicPr>
          <p:cNvPr id="9" name="Picture Placeholder 4">
            <a:extLst>
              <a:ext uri="{FF2B5EF4-FFF2-40B4-BE49-F238E27FC236}">
                <a16:creationId xmlns:a16="http://schemas.microsoft.com/office/drawing/2014/main" id="{01DDAE5B-1378-420A-9D9B-0B9D065C9C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839839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 Content-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17" y="1371602"/>
            <a:ext cx="5791200" cy="5029199"/>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Picture Placeholder 7"/>
          <p:cNvSpPr>
            <a:spLocks noGrp="1"/>
          </p:cNvSpPr>
          <p:nvPr>
            <p:ph type="pic" sz="quarter" idx="13" hasCustomPrompt="1"/>
          </p:nvPr>
        </p:nvSpPr>
        <p:spPr>
          <a:xfrm>
            <a:off x="6217920" y="1371601"/>
            <a:ext cx="5486400" cy="5029201"/>
          </a:xfrm>
        </p:spPr>
        <p:txBody>
          <a:bodyPr/>
          <a:lstStyle>
            <a:lvl1pPr>
              <a:defRPr/>
            </a:lvl1pPr>
          </a:lstStyle>
          <a:p>
            <a:r>
              <a:rPr lang="en-US"/>
              <a:t>Picture/Chart/Graph – no clip art, ask MarCom POC</a:t>
            </a:r>
          </a:p>
        </p:txBody>
      </p:sp>
      <p:pic>
        <p:nvPicPr>
          <p:cNvPr id="10" name="Picture Placeholder 4">
            <a:extLst>
              <a:ext uri="{FF2B5EF4-FFF2-40B4-BE49-F238E27FC236}">
                <a16:creationId xmlns:a16="http://schemas.microsoft.com/office/drawing/2014/main" id="{6FA60808-7328-40D7-901B-1726F13116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667293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 Imag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11789" y="1371601"/>
            <a:ext cx="5791200"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Picture Placeholder 7"/>
          <p:cNvSpPr>
            <a:spLocks noGrp="1"/>
          </p:cNvSpPr>
          <p:nvPr>
            <p:ph type="pic" sz="quarter" idx="13" hasCustomPrompt="1"/>
          </p:nvPr>
        </p:nvSpPr>
        <p:spPr>
          <a:xfrm>
            <a:off x="425389" y="1371601"/>
            <a:ext cx="5486400" cy="5029201"/>
          </a:xfrm>
        </p:spPr>
        <p:txBody>
          <a:bodyPr/>
          <a:lstStyle>
            <a:lvl1pPr>
              <a:defRPr/>
            </a:lvl1pPr>
          </a:lstStyle>
          <a:p>
            <a:r>
              <a:rPr lang="en-US"/>
              <a:t>Picture/Chart/Graph – no clip art, ask MarCom POC</a:t>
            </a:r>
          </a:p>
        </p:txBody>
      </p:sp>
      <p:pic>
        <p:nvPicPr>
          <p:cNvPr id="10" name="Picture Placeholder 4">
            <a:extLst>
              <a:ext uri="{FF2B5EF4-FFF2-40B4-BE49-F238E27FC236}">
                <a16:creationId xmlns:a16="http://schemas.microsoft.com/office/drawing/2014/main" id="{4D3EDC4E-E8B8-44E5-AF40-F46ED738DBE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85404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22" y="2055226"/>
            <a:ext cx="5483497" cy="43455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17920" y="2055226"/>
            <a:ext cx="5486400" cy="43455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Text Placeholder 7"/>
          <p:cNvSpPr>
            <a:spLocks noGrp="1"/>
          </p:cNvSpPr>
          <p:nvPr>
            <p:ph type="body" sz="quarter" idx="13" hasCustomPrompt="1"/>
          </p:nvPr>
        </p:nvSpPr>
        <p:spPr>
          <a:xfrm>
            <a:off x="426719" y="1506541"/>
            <a:ext cx="5483016" cy="548685"/>
          </a:xfrm>
        </p:spPr>
        <p:txBody>
          <a:bodyPr/>
          <a:lstStyle>
            <a:lvl1pPr>
              <a:defRPr b="1"/>
            </a:lvl1pPr>
          </a:lstStyle>
          <a:p>
            <a:pPr lvl="0"/>
            <a:r>
              <a:rPr lang="en-US"/>
              <a:t>Col 1 Heading</a:t>
            </a:r>
          </a:p>
        </p:txBody>
      </p:sp>
      <p:sp>
        <p:nvSpPr>
          <p:cNvPr id="9" name="Text Placeholder 7"/>
          <p:cNvSpPr>
            <a:spLocks noGrp="1"/>
          </p:cNvSpPr>
          <p:nvPr>
            <p:ph type="body" sz="quarter" idx="14" hasCustomPrompt="1"/>
          </p:nvPr>
        </p:nvSpPr>
        <p:spPr>
          <a:xfrm>
            <a:off x="6217439" y="1506541"/>
            <a:ext cx="5483016" cy="548685"/>
          </a:xfrm>
        </p:spPr>
        <p:txBody>
          <a:bodyPr/>
          <a:lstStyle>
            <a:lvl1pPr>
              <a:defRPr b="1"/>
            </a:lvl1pPr>
          </a:lstStyle>
          <a:p>
            <a:pPr lvl="0"/>
            <a:r>
              <a:rPr lang="en-US"/>
              <a:t>Col 2 Heading</a:t>
            </a:r>
          </a:p>
        </p:txBody>
      </p:sp>
      <p:pic>
        <p:nvPicPr>
          <p:cNvPr id="12" name="Picture Placeholder 4">
            <a:extLst>
              <a:ext uri="{FF2B5EF4-FFF2-40B4-BE49-F238E27FC236}">
                <a16:creationId xmlns:a16="http://schemas.microsoft.com/office/drawing/2014/main" id="{761B08B6-BF10-495F-A19E-5CDF3F5165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835472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Title, but you can change color of font to match background and thereby make not visible</a:t>
            </a:r>
          </a:p>
        </p:txBody>
      </p:sp>
      <p:sp>
        <p:nvSpPr>
          <p:cNvPr id="4" name="Footer Placeholder 3"/>
          <p:cNvSpPr>
            <a:spLocks noGrp="1"/>
          </p:cNvSpPr>
          <p:nvPr>
            <p:ph type="ftr" sz="quarter" idx="11"/>
          </p:nvPr>
        </p:nvSpPr>
        <p:spPr/>
        <p:txBody>
          <a:bodyPr/>
          <a:lstStyle/>
          <a:p>
            <a:r>
              <a:rPr lang="en-US"/>
              <a:t>&lt;Footnote/Citation&gt;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sp>
        <p:nvSpPr>
          <p:cNvPr id="7" name="Picture Placeholder 6"/>
          <p:cNvSpPr>
            <a:spLocks noGrp="1"/>
          </p:cNvSpPr>
          <p:nvPr>
            <p:ph type="pic" sz="quarter" idx="13" hasCustomPrompt="1"/>
          </p:nvPr>
        </p:nvSpPr>
        <p:spPr>
          <a:xfrm>
            <a:off x="426722" y="1371600"/>
            <a:ext cx="11277601" cy="5029200"/>
          </a:xfrm>
        </p:spPr>
        <p:txBody>
          <a:bodyPr/>
          <a:lstStyle>
            <a:lvl1pPr>
              <a:defRPr baseline="0"/>
            </a:lvl1pPr>
          </a:lstStyle>
          <a:p>
            <a:r>
              <a:rPr lang="en-US"/>
              <a:t>Picture/Chart/Graph – no clip art, ask MarCom POC, all data charts should be flat images when entered, send location of data file if changes are needed</a:t>
            </a:r>
          </a:p>
        </p:txBody>
      </p:sp>
      <p:pic>
        <p:nvPicPr>
          <p:cNvPr id="9" name="Picture Placeholder 4">
            <a:extLst>
              <a:ext uri="{FF2B5EF4-FFF2-40B4-BE49-F238E27FC236}">
                <a16:creationId xmlns:a16="http://schemas.microsoft.com/office/drawing/2014/main" id="{CEDFE047-7DF0-4D35-8416-1AEC5A2793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941753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589104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155121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105062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173116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with Blubs">
    <p:spTree>
      <p:nvGrpSpPr>
        <p:cNvPr id="1" name=""/>
        <p:cNvGrpSpPr/>
        <p:nvPr/>
      </p:nvGrpSpPr>
      <p:grpSpPr>
        <a:xfrm>
          <a:off x="0" y="0"/>
          <a:ext cx="0" cy="0"/>
          <a:chOff x="0" y="0"/>
          <a:chExt cx="0" cy="0"/>
        </a:xfrm>
      </p:grpSpPr>
      <p:pic>
        <p:nvPicPr>
          <p:cNvPr id="7" name="blue-box.jpg" descr="blue-box.jpg">
            <a:extLst>
              <a:ext uri="{FF2B5EF4-FFF2-40B4-BE49-F238E27FC236}">
                <a16:creationId xmlns:a16="http://schemas.microsoft.com/office/drawing/2014/main" id="{D3F74D01-904B-730E-F2D9-0D85D37EB21A}"/>
              </a:ext>
            </a:extLst>
          </p:cNvPr>
          <p:cNvPicPr>
            <a:picLocks noChangeAspect="1"/>
          </p:cNvPicPr>
          <p:nvPr userDrawn="1"/>
        </p:nvPicPr>
        <p:blipFill>
          <a:blip r:embed="rId2"/>
          <a:stretch>
            <a:fillRect/>
          </a:stretch>
        </p:blipFill>
        <p:spPr>
          <a:xfrm>
            <a:off x="-1" y="0"/>
            <a:ext cx="12192001" cy="3429000"/>
          </a:xfrm>
          <a:prstGeom prst="rect">
            <a:avLst/>
          </a:prstGeom>
          <a:ln w="12700">
            <a:miter lim="400000"/>
          </a:ln>
        </p:spPr>
      </p:pic>
      <p:pic>
        <p:nvPicPr>
          <p:cNvPr id="8" name="small-whit-ebox.jpg" descr="small-whit-ebox.jpg">
            <a:extLst>
              <a:ext uri="{FF2B5EF4-FFF2-40B4-BE49-F238E27FC236}">
                <a16:creationId xmlns:a16="http://schemas.microsoft.com/office/drawing/2014/main" id="{680CC72C-91D5-CC2C-3A7B-3B7D847C104A}"/>
              </a:ext>
            </a:extLst>
          </p:cNvPr>
          <p:cNvPicPr>
            <a:picLocks noChangeAspect="1"/>
          </p:cNvPicPr>
          <p:nvPr userDrawn="1"/>
        </p:nvPicPr>
        <p:blipFill>
          <a:blip r:embed="rId3"/>
          <a:stretch>
            <a:fillRect/>
          </a:stretch>
        </p:blipFill>
        <p:spPr>
          <a:xfrm>
            <a:off x="547086" y="1462500"/>
            <a:ext cx="11097828" cy="4125500"/>
          </a:xfrm>
          <a:prstGeom prst="rect">
            <a:avLst/>
          </a:prstGeom>
          <a:ln w="12700">
            <a:miter lim="400000"/>
          </a:ln>
          <a:effectLst>
            <a:outerShdw blurRad="101600" dist="25400" dir="5400000" rotWithShape="0">
              <a:srgbClr val="000000">
                <a:alpha val="4423"/>
              </a:srgbClr>
            </a:outerShdw>
          </a:effectLst>
        </p:spPr>
      </p:pic>
      <p:sp>
        <p:nvSpPr>
          <p:cNvPr id="9" name="Title Text">
            <a:extLst>
              <a:ext uri="{FF2B5EF4-FFF2-40B4-BE49-F238E27FC236}">
                <a16:creationId xmlns:a16="http://schemas.microsoft.com/office/drawing/2014/main" id="{AA930B90-9295-D65A-9DF3-FA5E66A0BAC7}"/>
              </a:ext>
            </a:extLst>
          </p:cNvPr>
          <p:cNvSpPr txBox="1">
            <a:spLocks noGrp="1"/>
          </p:cNvSpPr>
          <p:nvPr>
            <p:ph type="body" sz="quarter" idx="14"/>
          </p:nvPr>
        </p:nvSpPr>
        <p:spPr>
          <a:xfrm>
            <a:off x="534167" y="502695"/>
            <a:ext cx="11277605" cy="1065009"/>
          </a:xfrm>
          <a:prstGeom prst="rect">
            <a:avLst/>
          </a:prstGeom>
        </p:spPr>
        <p:txBody>
          <a:bodyPr anchor="ctr"/>
          <a:lstStyle>
            <a:lvl1pPr marL="0" indent="0">
              <a:buNone/>
              <a:defRPr sz="4364" b="1">
                <a:solidFill>
                  <a:schemeClr val="bg2"/>
                </a:solidFill>
              </a:defRPr>
            </a:lvl1pPr>
          </a:lstStyle>
          <a:p>
            <a:r>
              <a:t>Title Text</a:t>
            </a:r>
          </a:p>
        </p:txBody>
      </p:sp>
      <p:sp>
        <p:nvSpPr>
          <p:cNvPr id="10" name="Lorem ipsum dolor sit amet, consectetur adipiscing elit, sed do eiusmod tempor incididunt ut labore et dolore magna eiusmod aliqua.">
            <a:extLst>
              <a:ext uri="{FF2B5EF4-FFF2-40B4-BE49-F238E27FC236}">
                <a16:creationId xmlns:a16="http://schemas.microsoft.com/office/drawing/2014/main" id="{88356FD9-6724-6FC0-6230-275CC4AF17D0}"/>
              </a:ext>
            </a:extLst>
          </p:cNvPr>
          <p:cNvSpPr txBox="1">
            <a:spLocks noGrp="1"/>
          </p:cNvSpPr>
          <p:nvPr>
            <p:ph type="body" sz="quarter" idx="15"/>
          </p:nvPr>
        </p:nvSpPr>
        <p:spPr>
          <a:xfrm>
            <a:off x="2357804" y="1911526"/>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1" name="Lorem ipsum dolor sit amet, consectetur adipiscing elit, sed do eiusmod tempor incididunt ut labore et dolore magna eiusmod aliqua.">
            <a:extLst>
              <a:ext uri="{FF2B5EF4-FFF2-40B4-BE49-F238E27FC236}">
                <a16:creationId xmlns:a16="http://schemas.microsoft.com/office/drawing/2014/main" id="{DAD9773C-D7DA-38B3-8722-DA12929EA4A1}"/>
              </a:ext>
            </a:extLst>
          </p:cNvPr>
          <p:cNvSpPr txBox="1">
            <a:spLocks noGrp="1"/>
          </p:cNvSpPr>
          <p:nvPr>
            <p:ph type="body" sz="quarter" idx="16"/>
          </p:nvPr>
        </p:nvSpPr>
        <p:spPr>
          <a:xfrm>
            <a:off x="2357804" y="3123314"/>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2" name="Lorem ipsum dolor sit amet, consectetur adipiscing elit, sed do eiusmod tempor incididunt ut labore et dolore magna eiusmod aliqua.">
            <a:extLst>
              <a:ext uri="{FF2B5EF4-FFF2-40B4-BE49-F238E27FC236}">
                <a16:creationId xmlns:a16="http://schemas.microsoft.com/office/drawing/2014/main" id="{BECA9607-7B4E-A77C-C97E-C1AE1BB36B3C}"/>
              </a:ext>
            </a:extLst>
          </p:cNvPr>
          <p:cNvSpPr txBox="1">
            <a:spLocks noGrp="1"/>
          </p:cNvSpPr>
          <p:nvPr>
            <p:ph type="body" sz="quarter" idx="17"/>
          </p:nvPr>
        </p:nvSpPr>
        <p:spPr>
          <a:xfrm>
            <a:off x="2357804" y="4355991"/>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pic>
        <p:nvPicPr>
          <p:cNvPr id="14" name="Picture 13" descr="Shape&#10;&#10;Description automatically generated with low confidence">
            <a:extLst>
              <a:ext uri="{FF2B5EF4-FFF2-40B4-BE49-F238E27FC236}">
                <a16:creationId xmlns:a16="http://schemas.microsoft.com/office/drawing/2014/main" id="{B9E41C6C-C475-05F5-019D-2C5D347878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5" name="Picture Placeholder 12">
            <a:extLst>
              <a:ext uri="{FF2B5EF4-FFF2-40B4-BE49-F238E27FC236}">
                <a16:creationId xmlns:a16="http://schemas.microsoft.com/office/drawing/2014/main" id="{B800610B-65BF-6133-895E-94D2ECCEEBD1}"/>
              </a:ext>
            </a:extLst>
          </p:cNvPr>
          <p:cNvSpPr>
            <a:spLocks noGrp="1"/>
          </p:cNvSpPr>
          <p:nvPr>
            <p:ph type="pic" sz="quarter" idx="18"/>
          </p:nvPr>
        </p:nvSpPr>
        <p:spPr>
          <a:xfrm>
            <a:off x="1219552" y="1911350"/>
            <a:ext cx="801688" cy="755650"/>
          </a:xfrm>
        </p:spPr>
        <p:txBody>
          <a:bodyPr>
            <a:normAutofit/>
          </a:bodyPr>
          <a:lstStyle>
            <a:lvl1pPr marL="0" indent="0">
              <a:buNone/>
              <a:defRPr sz="1000"/>
            </a:lvl1pPr>
          </a:lstStyle>
          <a:p>
            <a:endParaRPr lang="en-US"/>
          </a:p>
        </p:txBody>
      </p:sp>
      <p:sp>
        <p:nvSpPr>
          <p:cNvPr id="16" name="Picture Placeholder 12">
            <a:extLst>
              <a:ext uri="{FF2B5EF4-FFF2-40B4-BE49-F238E27FC236}">
                <a16:creationId xmlns:a16="http://schemas.microsoft.com/office/drawing/2014/main" id="{18D24C54-970F-3E0E-5B39-FB0113219935}"/>
              </a:ext>
            </a:extLst>
          </p:cNvPr>
          <p:cNvSpPr>
            <a:spLocks noGrp="1"/>
          </p:cNvSpPr>
          <p:nvPr>
            <p:ph type="pic" sz="quarter" idx="19"/>
          </p:nvPr>
        </p:nvSpPr>
        <p:spPr>
          <a:xfrm>
            <a:off x="1219552" y="3085394"/>
            <a:ext cx="801688" cy="755650"/>
          </a:xfrm>
        </p:spPr>
        <p:txBody>
          <a:bodyPr>
            <a:normAutofit/>
          </a:bodyPr>
          <a:lstStyle>
            <a:lvl1pPr marL="0" indent="0">
              <a:buNone/>
              <a:defRPr sz="1000"/>
            </a:lvl1pPr>
          </a:lstStyle>
          <a:p>
            <a:endParaRPr lang="en-US"/>
          </a:p>
        </p:txBody>
      </p:sp>
      <p:sp>
        <p:nvSpPr>
          <p:cNvPr id="17" name="Picture Placeholder 12">
            <a:extLst>
              <a:ext uri="{FF2B5EF4-FFF2-40B4-BE49-F238E27FC236}">
                <a16:creationId xmlns:a16="http://schemas.microsoft.com/office/drawing/2014/main" id="{486D0C80-030F-BB6B-6F3B-9D42F9B1D470}"/>
              </a:ext>
            </a:extLst>
          </p:cNvPr>
          <p:cNvSpPr>
            <a:spLocks noGrp="1"/>
          </p:cNvSpPr>
          <p:nvPr>
            <p:ph type="pic" sz="quarter" idx="20"/>
          </p:nvPr>
        </p:nvSpPr>
        <p:spPr>
          <a:xfrm>
            <a:off x="1219552" y="4338461"/>
            <a:ext cx="801688" cy="755650"/>
          </a:xfrm>
        </p:spPr>
        <p:txBody>
          <a:bodyPr>
            <a:normAutofit/>
          </a:bodyPr>
          <a:lstStyle>
            <a:lvl1pPr marL="0" indent="0">
              <a:buNone/>
              <a:defRPr sz="1000"/>
            </a:lvl1pPr>
          </a:lstStyle>
          <a:p>
            <a:endParaRPr lang="en-US"/>
          </a:p>
        </p:txBody>
      </p:sp>
    </p:spTree>
    <p:extLst>
      <p:ext uri="{BB962C8B-B14F-4D97-AF65-F5344CB8AC3E}">
        <p14:creationId xmlns:p14="http://schemas.microsoft.com/office/powerpoint/2010/main" val="22809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343486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52357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314546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59800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999736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619886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536645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45897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748955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20383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Image">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0112053B-75E4-789D-44C2-EA3F718FE6C7}"/>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9"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08F821AA-BB8C-822E-66D1-2AAF20BF3FCB}"/>
              </a:ext>
            </a:extLst>
          </p:cNvPr>
          <p:cNvSpPr txBox="1">
            <a:spLocks noGrp="1"/>
          </p:cNvSpPr>
          <p:nvPr>
            <p:ph type="body" sz="half" idx="17" hasCustomPrompt="1"/>
          </p:nvPr>
        </p:nvSpPr>
        <p:spPr>
          <a:xfrm>
            <a:off x="451009" y="1896546"/>
            <a:ext cx="5314983" cy="335264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endParaRPr/>
          </a:p>
        </p:txBody>
      </p:sp>
      <p:sp>
        <p:nvSpPr>
          <p:cNvPr id="10" name="Slide Number">
            <a:extLst>
              <a:ext uri="{FF2B5EF4-FFF2-40B4-BE49-F238E27FC236}">
                <a16:creationId xmlns:a16="http://schemas.microsoft.com/office/drawing/2014/main" id="{5FF28C4B-818F-B434-D9D0-1D366C05A6E2}"/>
              </a:ext>
            </a:extLst>
          </p:cNvPr>
          <p:cNvSpPr txBox="1">
            <a:spLocks noGrp="1"/>
          </p:cNvSpPr>
          <p:nvPr>
            <p:ph type="sldNum" sz="quarter" idx="2"/>
          </p:nvPr>
        </p:nvSpPr>
        <p:spPr>
          <a:xfrm>
            <a:off x="11464964" y="75475"/>
            <a:ext cx="325985" cy="317008"/>
          </a:xfrm>
          <a:prstGeom prst="rect">
            <a:avLst/>
          </a:prstGeom>
        </p:spPr>
        <p:txBody>
          <a:bodyPr/>
          <a:lstStyle/>
          <a:p>
            <a:fld id="{86CB4B4D-7CA3-9044-876B-883B54F8677D}" type="slidenum">
              <a:t>‹#›</a:t>
            </a:fld>
            <a:endParaRPr/>
          </a:p>
        </p:txBody>
      </p:sp>
      <p:pic>
        <p:nvPicPr>
          <p:cNvPr id="11" name="Picture 10" descr="Shape&#10;&#10;Description automatically generated with low confidence">
            <a:extLst>
              <a:ext uri="{FF2B5EF4-FFF2-40B4-BE49-F238E27FC236}">
                <a16:creationId xmlns:a16="http://schemas.microsoft.com/office/drawing/2014/main" id="{FE140705-E3CF-7C48-540F-E398881125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2" name="Picture Placeholder 7">
            <a:extLst>
              <a:ext uri="{FF2B5EF4-FFF2-40B4-BE49-F238E27FC236}">
                <a16:creationId xmlns:a16="http://schemas.microsoft.com/office/drawing/2014/main" id="{1B95D5BB-2154-0774-D1FD-669B461EF396}"/>
              </a:ext>
            </a:extLst>
          </p:cNvPr>
          <p:cNvSpPr>
            <a:spLocks noGrp="1" noChangeAspect="1"/>
          </p:cNvSpPr>
          <p:nvPr>
            <p:ph type="pic" sz="quarter" idx="18"/>
          </p:nvPr>
        </p:nvSpPr>
        <p:spPr>
          <a:xfrm>
            <a:off x="5949950" y="134939"/>
            <a:ext cx="6242050" cy="6817363"/>
          </a:xfrm>
          <a:blipFill>
            <a:blip r:embed="rId3"/>
            <a:stretch>
              <a:fillRect l="-27640" r="-27640"/>
            </a:stretch>
          </a:blipFill>
        </p:spPr>
        <p:txBody>
          <a:bodyPr>
            <a:noAutofit/>
          </a:bodyPr>
          <a:lstStyle>
            <a:lvl1pPr marL="0" indent="0">
              <a:buNone/>
              <a:defRPr/>
            </a:lvl1pPr>
          </a:lstStyle>
          <a:p>
            <a:endParaRPr lang="en-US"/>
          </a:p>
        </p:txBody>
      </p:sp>
      <p:sp>
        <p:nvSpPr>
          <p:cNvPr id="13" name="Rectangle 12">
            <a:extLst>
              <a:ext uri="{FF2B5EF4-FFF2-40B4-BE49-F238E27FC236}">
                <a16:creationId xmlns:a16="http://schemas.microsoft.com/office/drawing/2014/main" id="{39414573-9613-643A-21E4-7AF7D079779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3197929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bar referenc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E77DF0-1315-4130-8032-8CACB4492BBE}"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11826"/>
            <a:ext cx="12192000" cy="1434353"/>
          </a:xfrm>
          <a:prstGeom prst="rect">
            <a:avLst/>
          </a:prstGeom>
        </p:spPr>
      </p:pic>
      <p:sp>
        <p:nvSpPr>
          <p:cNvPr id="7" name="Text Placeholder 6"/>
          <p:cNvSpPr>
            <a:spLocks noGrp="1"/>
          </p:cNvSpPr>
          <p:nvPr>
            <p:ph type="body" sz="quarter" idx="13" hasCustomPrompt="1"/>
          </p:nvPr>
        </p:nvSpPr>
        <p:spPr>
          <a:xfrm>
            <a:off x="1126069" y="522517"/>
            <a:ext cx="10102851" cy="1976211"/>
          </a:xfrm>
        </p:spPr>
        <p:txBody>
          <a:bodyPr/>
          <a:lstStyle>
            <a:lvl1pPr>
              <a:defRPr baseline="0"/>
            </a:lvl1pPr>
          </a:lstStyle>
          <a:p>
            <a:pPr lvl="0"/>
            <a:r>
              <a:rPr lang="en-US"/>
              <a:t>This slide is here for referencing the colors to use from the color bar if you are making a chart or graph. Do the chart or graph in other software and only insert clear image of final in image slide to render it static, i.e., unable to change.</a:t>
            </a:r>
          </a:p>
        </p:txBody>
      </p:sp>
    </p:spTree>
    <p:extLst>
      <p:ext uri="{BB962C8B-B14F-4D97-AF65-F5344CB8AC3E}">
        <p14:creationId xmlns:p14="http://schemas.microsoft.com/office/powerpoint/2010/main" val="4257864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at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Thank You! Connect with Us…</a:t>
            </a:r>
          </a:p>
        </p:txBody>
      </p:sp>
      <p:sp>
        <p:nvSpPr>
          <p:cNvPr id="3" name="Content Placeholder 2"/>
          <p:cNvSpPr>
            <a:spLocks noGrp="1"/>
          </p:cNvSpPr>
          <p:nvPr>
            <p:ph idx="1" hasCustomPrompt="1"/>
          </p:nvPr>
        </p:nvSpPr>
        <p:spPr>
          <a:xfrm>
            <a:off x="426721" y="1371464"/>
            <a:ext cx="5518332"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9" name="Text Placeholder 8"/>
          <p:cNvSpPr>
            <a:spLocks noGrp="1"/>
          </p:cNvSpPr>
          <p:nvPr>
            <p:ph type="body" sz="quarter" idx="13" hasCustomPrompt="1"/>
          </p:nvPr>
        </p:nvSpPr>
        <p:spPr>
          <a:xfrm>
            <a:off x="426720" y="5947550"/>
            <a:ext cx="11277600" cy="739775"/>
          </a:xfrm>
        </p:spPr>
        <p:txBody>
          <a:bodyPr>
            <a:noAutofit/>
          </a:bodyPr>
          <a:lstStyle>
            <a:lvl1pPr>
              <a:defRPr sz="1000" baseline="0"/>
            </a:lvl1pPr>
            <a:lvl2pPr>
              <a:defRPr sz="1000"/>
            </a:lvl2pPr>
            <a:lvl3pPr>
              <a:defRPr sz="1000"/>
            </a:lvl3pPr>
            <a:lvl4pPr>
              <a:defRPr sz="1000"/>
            </a:lvl4pPr>
            <a:lvl5pPr>
              <a:defRPr sz="1000"/>
            </a:lvl5pPr>
          </a:lstStyle>
          <a:p>
            <a:pPr lvl="0"/>
            <a:r>
              <a:rPr lang="en-US"/>
              <a:t>This presentation and related material were prepared by &lt;company name&gt; under a contract with the &lt;contractor name (contractor short name)&gt;. Contents do not necessarily reflect &lt;contractor short name&gt; policy. &lt;Publication #&gt; </a:t>
            </a:r>
          </a:p>
        </p:txBody>
      </p:sp>
      <p:sp>
        <p:nvSpPr>
          <p:cNvPr id="13" name="Content Placeholder 2"/>
          <p:cNvSpPr>
            <a:spLocks noGrp="1"/>
          </p:cNvSpPr>
          <p:nvPr>
            <p:ph idx="15" hasCustomPrompt="1"/>
          </p:nvPr>
        </p:nvSpPr>
        <p:spPr>
          <a:xfrm>
            <a:off x="6270171" y="1371464"/>
            <a:ext cx="5434148"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15" name="Text Placeholder 14"/>
          <p:cNvSpPr>
            <a:spLocks noGrp="1"/>
          </p:cNvSpPr>
          <p:nvPr>
            <p:ph type="body" sz="quarter" idx="16" hasCustomPrompt="1"/>
          </p:nvPr>
        </p:nvSpPr>
        <p:spPr>
          <a:xfrm>
            <a:off x="427564" y="2838716"/>
            <a:ext cx="243840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Facebook</a:t>
            </a:r>
          </a:p>
          <a:p>
            <a:pPr lvl="4"/>
            <a:r>
              <a:rPr lang="en-US"/>
              <a:t>https://www.facebook.com/atomalliance</a:t>
            </a:r>
          </a:p>
        </p:txBody>
      </p:sp>
      <p:sp>
        <p:nvSpPr>
          <p:cNvPr id="16" name="Text Placeholder 14"/>
          <p:cNvSpPr>
            <a:spLocks noGrp="1"/>
          </p:cNvSpPr>
          <p:nvPr>
            <p:ph type="body" sz="quarter" idx="17" hasCustomPrompt="1"/>
          </p:nvPr>
        </p:nvSpPr>
        <p:spPr>
          <a:xfrm>
            <a:off x="3414864" y="2834771"/>
            <a:ext cx="219456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Twitter</a:t>
            </a:r>
          </a:p>
          <a:p>
            <a:pPr lvl="4"/>
            <a:r>
              <a:rPr lang="en-US"/>
              <a:t>https://www.twitter.</a:t>
            </a:r>
            <a:br>
              <a:rPr lang="en-US"/>
            </a:br>
            <a:r>
              <a:rPr lang="en-US"/>
              <a:t>com/</a:t>
            </a:r>
            <a:r>
              <a:rPr lang="en-US" err="1"/>
              <a:t>atom_alliance</a:t>
            </a:r>
            <a:endParaRPr lang="en-US"/>
          </a:p>
        </p:txBody>
      </p:sp>
      <p:sp>
        <p:nvSpPr>
          <p:cNvPr id="17" name="Text Placeholder 14"/>
          <p:cNvSpPr>
            <a:spLocks noGrp="1"/>
          </p:cNvSpPr>
          <p:nvPr>
            <p:ph type="body" sz="quarter" idx="18" hasCustomPrompt="1"/>
          </p:nvPr>
        </p:nvSpPr>
        <p:spPr>
          <a:xfrm>
            <a:off x="6275561" y="2816674"/>
            <a:ext cx="2682240" cy="1005840"/>
          </a:xfrm>
        </p:spPr>
        <p:txBody>
          <a:bodyPr>
            <a:noAutofit/>
          </a:bodyPr>
          <a:lstStyle>
            <a:lvl1pPr>
              <a:defRPr/>
            </a:lvl1pPr>
            <a:lvl5pPr marL="0" indent="0">
              <a:lnSpc>
                <a:spcPct val="100000"/>
              </a:lnSpc>
              <a:spcBef>
                <a:spcPts val="300"/>
              </a:spcBef>
              <a:buNone/>
              <a:defRPr sz="1400" u="sng" spc="-10" baseline="0">
                <a:solidFill>
                  <a:srgbClr val="00539B"/>
                </a:solidFill>
              </a:defRPr>
            </a:lvl5pPr>
          </a:lstStyle>
          <a:p>
            <a:pPr lvl="0"/>
            <a:r>
              <a:rPr lang="en-US"/>
              <a:t>LinkedIn</a:t>
            </a:r>
          </a:p>
          <a:p>
            <a:pPr lvl="4"/>
            <a:r>
              <a:rPr lang="en-US"/>
              <a:t>https://www.linkedin.com/company/atom-alliance</a:t>
            </a:r>
          </a:p>
        </p:txBody>
      </p:sp>
      <p:sp>
        <p:nvSpPr>
          <p:cNvPr id="18" name="Text Placeholder 14"/>
          <p:cNvSpPr>
            <a:spLocks noGrp="1"/>
          </p:cNvSpPr>
          <p:nvPr>
            <p:ph type="body" sz="quarter" idx="19" hasCustomPrompt="1"/>
          </p:nvPr>
        </p:nvSpPr>
        <p:spPr>
          <a:xfrm>
            <a:off x="9448799" y="2838716"/>
            <a:ext cx="231648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Pinterest</a:t>
            </a:r>
          </a:p>
          <a:p>
            <a:pPr lvl="4"/>
            <a:r>
              <a:rPr lang="en-US"/>
              <a:t>https://www.pinterest.com/atomalliance/</a:t>
            </a:r>
          </a:p>
        </p:txBody>
      </p:sp>
      <p:sp>
        <p:nvSpPr>
          <p:cNvPr id="20" name="Picture Placeholder 19"/>
          <p:cNvSpPr>
            <a:spLocks noGrp="1"/>
          </p:cNvSpPr>
          <p:nvPr>
            <p:ph type="pic" sz="quarter" idx="20"/>
          </p:nvPr>
        </p:nvSpPr>
        <p:spPr>
          <a:xfrm>
            <a:off x="427565" y="3901482"/>
            <a:ext cx="2279904" cy="1793875"/>
          </a:xfrm>
        </p:spPr>
        <p:txBody>
          <a:bodyPr/>
          <a:lstStyle/>
          <a:p>
            <a:r>
              <a:rPr lang="en-US"/>
              <a:t>Drag picture to placeholder or click icon to add</a:t>
            </a:r>
          </a:p>
        </p:txBody>
      </p:sp>
      <p:sp>
        <p:nvSpPr>
          <p:cNvPr id="21" name="Picture Placeholder 19"/>
          <p:cNvSpPr>
            <a:spLocks noGrp="1"/>
          </p:cNvSpPr>
          <p:nvPr>
            <p:ph type="pic" sz="quarter" idx="21"/>
          </p:nvPr>
        </p:nvSpPr>
        <p:spPr>
          <a:xfrm>
            <a:off x="3414864" y="3909648"/>
            <a:ext cx="2279904" cy="1793875"/>
          </a:xfrm>
        </p:spPr>
        <p:txBody>
          <a:bodyPr/>
          <a:lstStyle/>
          <a:p>
            <a:r>
              <a:rPr lang="en-US"/>
              <a:t>Drag picture to placeholder or click icon to add</a:t>
            </a:r>
          </a:p>
        </p:txBody>
      </p:sp>
      <p:sp>
        <p:nvSpPr>
          <p:cNvPr id="22" name="Picture Placeholder 19"/>
          <p:cNvSpPr>
            <a:spLocks noGrp="1"/>
          </p:cNvSpPr>
          <p:nvPr>
            <p:ph type="pic" sz="quarter" idx="22"/>
          </p:nvPr>
        </p:nvSpPr>
        <p:spPr>
          <a:xfrm>
            <a:off x="6431832" y="3900804"/>
            <a:ext cx="2279904" cy="1793875"/>
          </a:xfrm>
        </p:spPr>
        <p:txBody>
          <a:bodyPr/>
          <a:lstStyle/>
          <a:p>
            <a:r>
              <a:rPr lang="en-US"/>
              <a:t>Drag picture to placeholder or click icon to add</a:t>
            </a:r>
          </a:p>
        </p:txBody>
      </p:sp>
      <p:sp>
        <p:nvSpPr>
          <p:cNvPr id="23" name="Picture Placeholder 19"/>
          <p:cNvSpPr>
            <a:spLocks noGrp="1"/>
          </p:cNvSpPr>
          <p:nvPr>
            <p:ph type="pic" sz="quarter" idx="23"/>
          </p:nvPr>
        </p:nvSpPr>
        <p:spPr>
          <a:xfrm>
            <a:off x="9424415" y="3909648"/>
            <a:ext cx="2279904" cy="1793875"/>
          </a:xfrm>
        </p:spPr>
        <p:txBody>
          <a:bodyPr/>
          <a:lstStyle/>
          <a:p>
            <a:r>
              <a:rPr lang="en-US"/>
              <a:t>Drag picture to placeholder or click icon to add</a:t>
            </a:r>
          </a:p>
        </p:txBody>
      </p:sp>
    </p:spTree>
    <p:extLst>
      <p:ext uri="{BB962C8B-B14F-4D97-AF65-F5344CB8AC3E}">
        <p14:creationId xmlns:p14="http://schemas.microsoft.com/office/powerpoint/2010/main" val="1236325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Qsour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Thank You! Connect with Us…</a:t>
            </a:r>
          </a:p>
        </p:txBody>
      </p:sp>
      <p:sp>
        <p:nvSpPr>
          <p:cNvPr id="3" name="Content Placeholder 2"/>
          <p:cNvSpPr>
            <a:spLocks noGrp="1"/>
          </p:cNvSpPr>
          <p:nvPr>
            <p:ph idx="1" hasCustomPrompt="1"/>
          </p:nvPr>
        </p:nvSpPr>
        <p:spPr>
          <a:xfrm>
            <a:off x="6217920" y="1371600"/>
            <a:ext cx="5486400"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9" name="Text Placeholder 8"/>
          <p:cNvSpPr>
            <a:spLocks noGrp="1"/>
          </p:cNvSpPr>
          <p:nvPr>
            <p:ph type="body" sz="quarter" idx="13" hasCustomPrompt="1"/>
          </p:nvPr>
        </p:nvSpPr>
        <p:spPr>
          <a:xfrm>
            <a:off x="426720" y="5947550"/>
            <a:ext cx="11277600" cy="739775"/>
          </a:xfrm>
        </p:spPr>
        <p:txBody>
          <a:bodyPr>
            <a:noAutofit/>
          </a:bodyPr>
          <a:lstStyle>
            <a:lvl1pPr>
              <a:defRPr sz="1000"/>
            </a:lvl1pPr>
            <a:lvl2pPr>
              <a:defRPr sz="1000"/>
            </a:lvl2pPr>
            <a:lvl3pPr>
              <a:defRPr sz="1000"/>
            </a:lvl3pPr>
            <a:lvl4pPr>
              <a:defRPr sz="1000"/>
            </a:lvl4pPr>
            <a:lvl5pPr>
              <a:defRPr sz="1000"/>
            </a:lvl5pPr>
          </a:lstStyle>
          <a:p>
            <a:pPr lvl="0"/>
            <a:r>
              <a:rPr lang="en-US"/>
              <a:t>This presentation and related material were prepared by &lt;company name&gt; under a contract with the &lt;contractor name (contractor short name)&gt;. Contents do not necessarily reflect &lt;contractor short name&gt; policy. &lt;Publication #&gt; </a:t>
            </a:r>
          </a:p>
        </p:txBody>
      </p:sp>
      <p:sp>
        <p:nvSpPr>
          <p:cNvPr id="13" name="Content Placeholder 2"/>
          <p:cNvSpPr>
            <a:spLocks noGrp="1"/>
          </p:cNvSpPr>
          <p:nvPr>
            <p:ph idx="15" hasCustomPrompt="1"/>
          </p:nvPr>
        </p:nvSpPr>
        <p:spPr>
          <a:xfrm>
            <a:off x="6217920" y="2987513"/>
            <a:ext cx="5486400"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15" name="Text Placeholder 14"/>
          <p:cNvSpPr>
            <a:spLocks noGrp="1"/>
          </p:cNvSpPr>
          <p:nvPr>
            <p:ph type="body" sz="quarter" idx="16" hasCustomPrompt="1"/>
          </p:nvPr>
        </p:nvSpPr>
        <p:spPr>
          <a:xfrm>
            <a:off x="426720" y="1375545"/>
            <a:ext cx="2438400" cy="1005840"/>
          </a:xfrm>
        </p:spPr>
        <p:txBody>
          <a:bodyPr>
            <a:noAutofit/>
          </a:bodyPr>
          <a:lstStyle>
            <a:lvl1pPr>
              <a:defRPr sz="2400"/>
            </a:lvl1pPr>
            <a:lvl5pPr marL="0" indent="0">
              <a:lnSpc>
                <a:spcPct val="100000"/>
              </a:lnSpc>
              <a:spcBef>
                <a:spcPts val="300"/>
              </a:spcBef>
              <a:buNone/>
              <a:defRPr sz="1400" u="sng" baseline="0">
                <a:solidFill>
                  <a:srgbClr val="00539B"/>
                </a:solidFill>
              </a:defRPr>
            </a:lvl5pPr>
          </a:lstStyle>
          <a:p>
            <a:pPr lvl="0"/>
            <a:r>
              <a:rPr lang="en-US"/>
              <a:t>Facebook</a:t>
            </a:r>
          </a:p>
          <a:p>
            <a:pPr lvl="4"/>
            <a:r>
              <a:rPr lang="en-US">
                <a:hlinkClick r:id="rId2" tooltip="Click to find Qsource on Facebook, then Like us to stay connected."/>
              </a:rPr>
              <a:t>https://www.facebook.com/QsourceLiveWell</a:t>
            </a:r>
            <a:endParaRPr lang="en-US"/>
          </a:p>
        </p:txBody>
      </p:sp>
      <p:sp>
        <p:nvSpPr>
          <p:cNvPr id="16" name="Text Placeholder 14"/>
          <p:cNvSpPr>
            <a:spLocks noGrp="1"/>
          </p:cNvSpPr>
          <p:nvPr>
            <p:ph type="body" sz="quarter" idx="17" hasCustomPrompt="1"/>
          </p:nvPr>
        </p:nvSpPr>
        <p:spPr>
          <a:xfrm>
            <a:off x="3414020" y="1371600"/>
            <a:ext cx="2194560" cy="1005840"/>
          </a:xfrm>
        </p:spPr>
        <p:txBody>
          <a:bodyPr>
            <a:noAutofit/>
          </a:bodyPr>
          <a:lstStyle>
            <a:lvl1pPr>
              <a:defRPr/>
            </a:lvl1pPr>
            <a:lvl5pPr marL="0" marR="0" indent="0" algn="l" defTabSz="685629" rtl="0" eaLnBrk="1" fontAlgn="auto" latinLnBrk="0" hangingPunct="1">
              <a:lnSpc>
                <a:spcPct val="100000"/>
              </a:lnSpc>
              <a:spcBef>
                <a:spcPts val="300"/>
              </a:spcBef>
              <a:spcAft>
                <a:spcPts val="0"/>
              </a:spcAft>
              <a:buClrTx/>
              <a:buSzTx/>
              <a:buFont typeface="Arial" panose="020B0604020202020204" pitchFamily="34" charset="0"/>
              <a:buNone/>
              <a:tabLst/>
              <a:defRPr sz="1400" u="sng" baseline="0">
                <a:solidFill>
                  <a:srgbClr val="00539B"/>
                </a:solidFill>
              </a:defRPr>
            </a:lvl5pPr>
          </a:lstStyle>
          <a:p>
            <a:pPr lvl="0"/>
            <a:r>
              <a:rPr lang="en-US"/>
              <a:t>Twitter</a:t>
            </a:r>
          </a:p>
          <a:p>
            <a:pPr marL="0" marR="0" lvl="4" indent="0" algn="l" defTabSz="685629"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a:hlinkClick r:id="rId3" tooltip="Click to find Qsource on Twitter and follow us to stay connected."/>
              </a:rPr>
              <a:t>https://twitter.com/Qsource</a:t>
            </a:r>
            <a:endParaRPr lang="en-US"/>
          </a:p>
        </p:txBody>
      </p:sp>
      <p:sp>
        <p:nvSpPr>
          <p:cNvPr id="20" name="Picture Placeholder 19"/>
          <p:cNvSpPr>
            <a:spLocks noGrp="1"/>
          </p:cNvSpPr>
          <p:nvPr>
            <p:ph type="pic" sz="quarter" idx="20"/>
          </p:nvPr>
        </p:nvSpPr>
        <p:spPr>
          <a:xfrm>
            <a:off x="505968" y="2464751"/>
            <a:ext cx="2279904" cy="1793875"/>
          </a:xfrm>
        </p:spPr>
        <p:txBody>
          <a:bodyPr/>
          <a:lstStyle/>
          <a:p>
            <a:r>
              <a:rPr lang="en-US"/>
              <a:t>Drag picture to placeholder or click icon to add</a:t>
            </a:r>
          </a:p>
        </p:txBody>
      </p:sp>
      <p:sp>
        <p:nvSpPr>
          <p:cNvPr id="21" name="Picture Placeholder 19"/>
          <p:cNvSpPr>
            <a:spLocks noGrp="1"/>
          </p:cNvSpPr>
          <p:nvPr>
            <p:ph type="pic" sz="quarter" idx="21"/>
          </p:nvPr>
        </p:nvSpPr>
        <p:spPr>
          <a:xfrm>
            <a:off x="3375023" y="2464751"/>
            <a:ext cx="2279904" cy="1793875"/>
          </a:xfrm>
        </p:spPr>
        <p:txBody>
          <a:bodyPr/>
          <a:lstStyle/>
          <a:p>
            <a:r>
              <a:rPr lang="en-US"/>
              <a:t>Drag picture to placeholder or click icon to add</a:t>
            </a:r>
          </a:p>
        </p:txBody>
      </p:sp>
    </p:spTree>
    <p:extLst>
      <p:ext uri="{BB962C8B-B14F-4D97-AF65-F5344CB8AC3E}">
        <p14:creationId xmlns:p14="http://schemas.microsoft.com/office/powerpoint/2010/main" val="157275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p:nvPr/>
        </p:nvSpPr>
        <p:spPr>
          <a:xfrm>
            <a:off x="415601" y="593367"/>
            <a:ext cx="11360800" cy="943200"/>
          </a:xfrm>
          <a:prstGeom prst="rect">
            <a:avLst/>
          </a:prstGeom>
          <a:noFill/>
          <a:ln>
            <a:noFill/>
          </a:ln>
        </p:spPr>
        <p:txBody>
          <a:bodyPr spcFirstLastPara="1" wrap="square" lIns="121869" tIns="121869" rIns="121869" bIns="121869" anchor="ctr" anchorCtr="0">
            <a:noAutofit/>
          </a:bodyPr>
          <a:lstStyle/>
          <a:p>
            <a:pPr marL="0" lvl="0" indent="0" algn="l" rtl="0">
              <a:spcBef>
                <a:spcPts val="0"/>
              </a:spcBef>
              <a:spcAft>
                <a:spcPts val="0"/>
              </a:spcAft>
              <a:buSzPts val="990"/>
              <a:buNone/>
            </a:pPr>
            <a:r>
              <a:rPr lang="en" sz="4426" b="1">
                <a:latin typeface="Helvetica Neue"/>
                <a:ea typeface="Helvetica Neue"/>
                <a:cs typeface="Helvetica Neue"/>
                <a:sym typeface="Helvetica Neue"/>
              </a:rPr>
              <a:t>Polling: </a:t>
            </a:r>
            <a:r>
              <a:rPr lang="en" sz="4426" b="1">
                <a:solidFill>
                  <a:srgbClr val="0069FF"/>
                </a:solidFill>
                <a:latin typeface="Helvetica Neue"/>
                <a:ea typeface="Helvetica Neue"/>
                <a:cs typeface="Helvetica Neue"/>
                <a:sym typeface="Helvetica Neue"/>
              </a:rPr>
              <a:t>Question 1</a:t>
            </a:r>
            <a:endParaRPr sz="4426" b="1">
              <a:solidFill>
                <a:srgbClr val="0069FF"/>
              </a:solidFill>
              <a:latin typeface="Helvetica Neue"/>
              <a:ea typeface="Helvetica Neue"/>
              <a:cs typeface="Helvetica Neue"/>
              <a:sym typeface="Helvetica Neue"/>
            </a:endParaRPr>
          </a:p>
        </p:txBody>
      </p:sp>
      <p:sp>
        <p:nvSpPr>
          <p:cNvPr id="16" name="Google Shape;16;p3"/>
          <p:cNvSpPr txBox="1">
            <a:spLocks noGrp="1"/>
          </p:cNvSpPr>
          <p:nvPr>
            <p:ph type="body" idx="1"/>
          </p:nvPr>
        </p:nvSpPr>
        <p:spPr>
          <a:xfrm>
            <a:off x="628667" y="1861467"/>
            <a:ext cx="7013200" cy="35840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Tree>
    <p:extLst>
      <p:ext uri="{BB962C8B-B14F-4D97-AF65-F5344CB8AC3E}">
        <p14:creationId xmlns:p14="http://schemas.microsoft.com/office/powerpoint/2010/main" val="882289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25800" y="31732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3" name="Google Shape;23;p5"/>
          <p:cNvPicPr preferRelativeResize="0"/>
          <p:nvPr/>
        </p:nvPicPr>
        <p:blipFill>
          <a:blip r:embed="rId3">
            <a:alphaModFix/>
          </a:blip>
          <a:stretch>
            <a:fillRect/>
          </a:stretch>
        </p:blipFill>
        <p:spPr>
          <a:xfrm>
            <a:off x="10238936" y="381233"/>
            <a:ext cx="1568135" cy="567635"/>
          </a:xfrm>
          <a:prstGeom prst="rect">
            <a:avLst/>
          </a:prstGeom>
          <a:noFill/>
          <a:ln>
            <a:noFill/>
          </a:ln>
        </p:spPr>
      </p:pic>
    </p:spTree>
    <p:extLst>
      <p:ext uri="{BB962C8B-B14F-4D97-AF65-F5344CB8AC3E}">
        <p14:creationId xmlns:p14="http://schemas.microsoft.com/office/powerpoint/2010/main" val="259021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6A1B1FF9-1134-AA06-EAFE-DCA3DF444E55}"/>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F5F100E5-DC44-A776-60E5-55CF474C0D30}"/>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9" name="www.qsource.org">
            <a:extLst>
              <a:ext uri="{FF2B5EF4-FFF2-40B4-BE49-F238E27FC236}">
                <a16:creationId xmlns:a16="http://schemas.microsoft.com/office/drawing/2014/main" id="{F156A157-188D-8ADB-F7BF-11803F7F6C22}"/>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10" name="Title Goes here">
            <a:extLst>
              <a:ext uri="{FF2B5EF4-FFF2-40B4-BE49-F238E27FC236}">
                <a16:creationId xmlns:a16="http://schemas.microsoft.com/office/drawing/2014/main" id="{B9764091-6433-521A-5275-C1AFA392620E}"/>
              </a:ext>
            </a:extLst>
          </p:cNvPr>
          <p:cNvSpPr txBox="1">
            <a:spLocks noGrp="1"/>
          </p:cNvSpPr>
          <p:nvPr>
            <p:ph type="body" sz="quarter" idx="17"/>
          </p:nvPr>
        </p:nvSpPr>
        <p:spPr>
          <a:xfrm>
            <a:off x="705280" y="3233114"/>
            <a:ext cx="6208172" cy="1117227"/>
          </a:xfrm>
          <a:prstGeom prst="rect">
            <a:avLst/>
          </a:prstGeom>
        </p:spPr>
        <p:txBody>
          <a:bodyPr wrap="none" lIns="50291" tIns="50291" rIns="50291" bIns="50291">
            <a:spAutoFit/>
          </a:bodyPr>
          <a:lstStyle>
            <a:lvl1pPr marL="0" indent="0" defTabSz="1256122">
              <a:lnSpc>
                <a:spcPct val="100000"/>
              </a:lnSpc>
              <a:buNone/>
              <a:defRPr sz="6600" b="1">
                <a:solidFill>
                  <a:schemeClr val="bg2"/>
                </a:solidFill>
                <a:latin typeface="+mj-lt"/>
                <a:ea typeface="+mj-ea"/>
                <a:cs typeface="+mj-cs"/>
                <a:sym typeface="Neue Haas Grotesk Text Pro 55 R"/>
              </a:defRPr>
            </a:lvl1pPr>
          </a:lstStyle>
          <a:p>
            <a:r>
              <a:t>Title Goes here</a:t>
            </a:r>
          </a:p>
        </p:txBody>
      </p:sp>
      <p:pic>
        <p:nvPicPr>
          <p:cNvPr id="11" name="Picture 10" descr="Shape&#10;&#10;Description automatically generated with low confidence">
            <a:extLst>
              <a:ext uri="{FF2B5EF4-FFF2-40B4-BE49-F238E27FC236}">
                <a16:creationId xmlns:a16="http://schemas.microsoft.com/office/drawing/2014/main" id="{99D30382-D7BA-C3E1-D5C3-14186B7C5F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spTree>
    <p:extLst>
      <p:ext uri="{BB962C8B-B14F-4D97-AF65-F5344CB8AC3E}">
        <p14:creationId xmlns:p14="http://schemas.microsoft.com/office/powerpoint/2010/main" val="2693646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94F424DB-8F20-28F0-08E2-57120E978D74}"/>
              </a:ext>
            </a:extLst>
          </p:cNvPr>
          <p:cNvPicPr>
            <a:picLocks noChangeAspect="1"/>
          </p:cNvPicPr>
          <p:nvPr userDrawn="1"/>
        </p:nvPicPr>
        <p:blipFill>
          <a:blip r:embed="rId2"/>
          <a:stretch>
            <a:fillRect/>
          </a:stretch>
        </p:blipFill>
        <p:spPr>
          <a:xfrm>
            <a:off x="5808784" y="749224"/>
            <a:ext cx="6858000" cy="6858000"/>
          </a:xfrm>
          <a:prstGeom prst="rect">
            <a:avLst/>
          </a:prstGeom>
        </p:spPr>
      </p:pic>
      <p:sp>
        <p:nvSpPr>
          <p:cNvPr id="7" name="Title Text">
            <a:extLst>
              <a:ext uri="{FF2B5EF4-FFF2-40B4-BE49-F238E27FC236}">
                <a16:creationId xmlns:a16="http://schemas.microsoft.com/office/drawing/2014/main" id="{D83B766E-16CB-6C92-AB6A-A4E997133AF4}"/>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3D59D153-7DDC-C550-798F-0E1383B15E14}"/>
              </a:ext>
            </a:extLst>
          </p:cNvPr>
          <p:cNvSpPr txBox="1">
            <a:spLocks noGrp="1"/>
          </p:cNvSpPr>
          <p:nvPr>
            <p:ph type="body" sz="half" idx="17"/>
          </p:nvPr>
        </p:nvSpPr>
        <p:spPr>
          <a:xfrm>
            <a:off x="451009" y="1896546"/>
            <a:ext cx="9073330" cy="2942278"/>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r>
              <a:t> in </a:t>
            </a:r>
            <a:r>
              <a:rPr err="1"/>
              <a:t>voluptate</a:t>
            </a:r>
            <a:r>
              <a:t> </a:t>
            </a:r>
            <a:r>
              <a:rPr err="1"/>
              <a:t>velit</a:t>
            </a:r>
            <a:r>
              <a:t> </a:t>
            </a:r>
            <a:r>
              <a:rPr err="1"/>
              <a:t>esse</a:t>
            </a:r>
            <a:r>
              <a:t> </a:t>
            </a:r>
            <a:r>
              <a:rPr err="1"/>
              <a:t>cillum</a:t>
            </a:r>
            <a:r>
              <a:t> dolore </a:t>
            </a:r>
            <a:r>
              <a:rPr err="1"/>
              <a:t>eu</a:t>
            </a:r>
            <a:r>
              <a:t> </a:t>
            </a:r>
            <a:r>
              <a:rPr err="1"/>
              <a:t>fugiat</a:t>
            </a:r>
            <a:r>
              <a:t> </a:t>
            </a:r>
            <a:r>
              <a:rPr err="1"/>
              <a:t>nulla</a:t>
            </a:r>
            <a:r>
              <a:t> </a:t>
            </a:r>
            <a:r>
              <a:rPr err="1"/>
              <a:t>pariatur</a:t>
            </a:r>
            <a:r>
              <a:t>. </a:t>
            </a:r>
            <a:r>
              <a:rPr err="1"/>
              <a:t>Excepteur</a:t>
            </a:r>
            <a:r>
              <a:t> </a:t>
            </a:r>
            <a:r>
              <a:rPr err="1"/>
              <a:t>sint</a:t>
            </a:r>
            <a:r>
              <a:t> </a:t>
            </a:r>
            <a:r>
              <a:rPr err="1"/>
              <a:t>occaecat</a:t>
            </a:r>
            <a:r>
              <a:t> </a:t>
            </a:r>
            <a:r>
              <a:rPr err="1"/>
              <a:t>cupidatat</a:t>
            </a:r>
            <a:r>
              <a:t> non </a:t>
            </a:r>
            <a:r>
              <a:rPr err="1"/>
              <a:t>proident</a:t>
            </a:r>
            <a:r>
              <a:t>, sunt in culpa qui </a:t>
            </a:r>
            <a:r>
              <a:rPr err="1"/>
              <a:t>officia</a:t>
            </a:r>
            <a:r>
              <a:t> </a:t>
            </a:r>
            <a:r>
              <a:rPr err="1"/>
              <a:t>deserunt</a:t>
            </a:r>
            <a:r>
              <a:t> </a:t>
            </a:r>
            <a:r>
              <a:rPr err="1"/>
              <a:t>mollit</a:t>
            </a:r>
            <a:r>
              <a:t> </a:t>
            </a:r>
            <a:r>
              <a:rPr err="1"/>
              <a:t>anim</a:t>
            </a:r>
            <a:r>
              <a:t> id </a:t>
            </a:r>
            <a:r>
              <a:rPr err="1"/>
              <a:t>est</a:t>
            </a:r>
            <a:r>
              <a:t> </a:t>
            </a:r>
            <a:r>
              <a:rPr err="1"/>
              <a:t>laborum</a:t>
            </a:r>
            <a:r>
              <a:t>.</a:t>
            </a:r>
          </a:p>
        </p:txBody>
      </p:sp>
      <p:pic>
        <p:nvPicPr>
          <p:cNvPr id="10" name="Picture 9" descr="Shape&#10;&#10;Description automatically generated with low confidence">
            <a:extLst>
              <a:ext uri="{FF2B5EF4-FFF2-40B4-BE49-F238E27FC236}">
                <a16:creationId xmlns:a16="http://schemas.microsoft.com/office/drawing/2014/main" id="{3E59E1BD-DFE5-1204-B3E5-344BA1D3E0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1" name="Rectangle 10">
            <a:extLst>
              <a:ext uri="{FF2B5EF4-FFF2-40B4-BE49-F238E27FC236}">
                <a16:creationId xmlns:a16="http://schemas.microsoft.com/office/drawing/2014/main" id="{9FDD8D8A-6C40-47DE-5DE9-06F631B856F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2643783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with Blubs">
    <p:spTree>
      <p:nvGrpSpPr>
        <p:cNvPr id="1" name=""/>
        <p:cNvGrpSpPr/>
        <p:nvPr/>
      </p:nvGrpSpPr>
      <p:grpSpPr>
        <a:xfrm>
          <a:off x="0" y="0"/>
          <a:ext cx="0" cy="0"/>
          <a:chOff x="0" y="0"/>
          <a:chExt cx="0" cy="0"/>
        </a:xfrm>
      </p:grpSpPr>
      <p:pic>
        <p:nvPicPr>
          <p:cNvPr id="7" name="blue-box.jpg" descr="blue-box.jpg">
            <a:extLst>
              <a:ext uri="{FF2B5EF4-FFF2-40B4-BE49-F238E27FC236}">
                <a16:creationId xmlns:a16="http://schemas.microsoft.com/office/drawing/2014/main" id="{D3F74D01-904B-730E-F2D9-0D85D37EB21A}"/>
              </a:ext>
            </a:extLst>
          </p:cNvPr>
          <p:cNvPicPr>
            <a:picLocks noChangeAspect="1"/>
          </p:cNvPicPr>
          <p:nvPr userDrawn="1"/>
        </p:nvPicPr>
        <p:blipFill>
          <a:blip r:embed="rId2"/>
          <a:stretch>
            <a:fillRect/>
          </a:stretch>
        </p:blipFill>
        <p:spPr>
          <a:xfrm>
            <a:off x="-1" y="0"/>
            <a:ext cx="12192001" cy="3429000"/>
          </a:xfrm>
          <a:prstGeom prst="rect">
            <a:avLst/>
          </a:prstGeom>
          <a:ln w="12700">
            <a:miter lim="400000"/>
          </a:ln>
        </p:spPr>
      </p:pic>
      <p:pic>
        <p:nvPicPr>
          <p:cNvPr id="8" name="small-whit-ebox.jpg" descr="small-whit-ebox.jpg">
            <a:extLst>
              <a:ext uri="{FF2B5EF4-FFF2-40B4-BE49-F238E27FC236}">
                <a16:creationId xmlns:a16="http://schemas.microsoft.com/office/drawing/2014/main" id="{680CC72C-91D5-CC2C-3A7B-3B7D847C104A}"/>
              </a:ext>
            </a:extLst>
          </p:cNvPr>
          <p:cNvPicPr>
            <a:picLocks noChangeAspect="1"/>
          </p:cNvPicPr>
          <p:nvPr userDrawn="1"/>
        </p:nvPicPr>
        <p:blipFill>
          <a:blip r:embed="rId3"/>
          <a:stretch>
            <a:fillRect/>
          </a:stretch>
        </p:blipFill>
        <p:spPr>
          <a:xfrm>
            <a:off x="547086" y="1462500"/>
            <a:ext cx="11097828" cy="4125500"/>
          </a:xfrm>
          <a:prstGeom prst="rect">
            <a:avLst/>
          </a:prstGeom>
          <a:ln w="12700">
            <a:miter lim="400000"/>
          </a:ln>
          <a:effectLst>
            <a:outerShdw blurRad="101600" dist="25400" dir="5400000" rotWithShape="0">
              <a:srgbClr val="000000">
                <a:alpha val="4423"/>
              </a:srgbClr>
            </a:outerShdw>
          </a:effectLst>
        </p:spPr>
      </p:pic>
      <p:sp>
        <p:nvSpPr>
          <p:cNvPr id="9" name="Title Text">
            <a:extLst>
              <a:ext uri="{FF2B5EF4-FFF2-40B4-BE49-F238E27FC236}">
                <a16:creationId xmlns:a16="http://schemas.microsoft.com/office/drawing/2014/main" id="{AA930B90-9295-D65A-9DF3-FA5E66A0BAC7}"/>
              </a:ext>
            </a:extLst>
          </p:cNvPr>
          <p:cNvSpPr txBox="1">
            <a:spLocks noGrp="1"/>
          </p:cNvSpPr>
          <p:nvPr>
            <p:ph type="body" sz="quarter" idx="14"/>
          </p:nvPr>
        </p:nvSpPr>
        <p:spPr>
          <a:xfrm>
            <a:off x="534167" y="502695"/>
            <a:ext cx="11277605" cy="1065009"/>
          </a:xfrm>
          <a:prstGeom prst="rect">
            <a:avLst/>
          </a:prstGeom>
        </p:spPr>
        <p:txBody>
          <a:bodyPr anchor="ctr"/>
          <a:lstStyle>
            <a:lvl1pPr marL="0" indent="0">
              <a:buNone/>
              <a:defRPr sz="4364" b="1">
                <a:solidFill>
                  <a:schemeClr val="bg2"/>
                </a:solidFill>
              </a:defRPr>
            </a:lvl1pPr>
          </a:lstStyle>
          <a:p>
            <a:r>
              <a:t>Title Text</a:t>
            </a:r>
          </a:p>
        </p:txBody>
      </p:sp>
      <p:sp>
        <p:nvSpPr>
          <p:cNvPr id="10" name="Lorem ipsum dolor sit amet, consectetur adipiscing elit, sed do eiusmod tempor incididunt ut labore et dolore magna eiusmod aliqua.">
            <a:extLst>
              <a:ext uri="{FF2B5EF4-FFF2-40B4-BE49-F238E27FC236}">
                <a16:creationId xmlns:a16="http://schemas.microsoft.com/office/drawing/2014/main" id="{88356FD9-6724-6FC0-6230-275CC4AF17D0}"/>
              </a:ext>
            </a:extLst>
          </p:cNvPr>
          <p:cNvSpPr txBox="1">
            <a:spLocks noGrp="1"/>
          </p:cNvSpPr>
          <p:nvPr>
            <p:ph type="body" sz="quarter" idx="15"/>
          </p:nvPr>
        </p:nvSpPr>
        <p:spPr>
          <a:xfrm>
            <a:off x="2357804" y="1911526"/>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1" name="Lorem ipsum dolor sit amet, consectetur adipiscing elit, sed do eiusmod tempor incididunt ut labore et dolore magna eiusmod aliqua.">
            <a:extLst>
              <a:ext uri="{FF2B5EF4-FFF2-40B4-BE49-F238E27FC236}">
                <a16:creationId xmlns:a16="http://schemas.microsoft.com/office/drawing/2014/main" id="{DAD9773C-D7DA-38B3-8722-DA12929EA4A1}"/>
              </a:ext>
            </a:extLst>
          </p:cNvPr>
          <p:cNvSpPr txBox="1">
            <a:spLocks noGrp="1"/>
          </p:cNvSpPr>
          <p:nvPr>
            <p:ph type="body" sz="quarter" idx="16"/>
          </p:nvPr>
        </p:nvSpPr>
        <p:spPr>
          <a:xfrm>
            <a:off x="2357804" y="3123314"/>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2" name="Lorem ipsum dolor sit amet, consectetur adipiscing elit, sed do eiusmod tempor incididunt ut labore et dolore magna eiusmod aliqua.">
            <a:extLst>
              <a:ext uri="{FF2B5EF4-FFF2-40B4-BE49-F238E27FC236}">
                <a16:creationId xmlns:a16="http://schemas.microsoft.com/office/drawing/2014/main" id="{BECA9607-7B4E-A77C-C97E-C1AE1BB36B3C}"/>
              </a:ext>
            </a:extLst>
          </p:cNvPr>
          <p:cNvSpPr txBox="1">
            <a:spLocks noGrp="1"/>
          </p:cNvSpPr>
          <p:nvPr>
            <p:ph type="body" sz="quarter" idx="17"/>
          </p:nvPr>
        </p:nvSpPr>
        <p:spPr>
          <a:xfrm>
            <a:off x="2357804" y="4355991"/>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pic>
        <p:nvPicPr>
          <p:cNvPr id="14" name="Picture 13" descr="Shape&#10;&#10;Description automatically generated with low confidence">
            <a:extLst>
              <a:ext uri="{FF2B5EF4-FFF2-40B4-BE49-F238E27FC236}">
                <a16:creationId xmlns:a16="http://schemas.microsoft.com/office/drawing/2014/main" id="{B9E41C6C-C475-05F5-019D-2C5D347878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5" name="Picture Placeholder 12">
            <a:extLst>
              <a:ext uri="{FF2B5EF4-FFF2-40B4-BE49-F238E27FC236}">
                <a16:creationId xmlns:a16="http://schemas.microsoft.com/office/drawing/2014/main" id="{B800610B-65BF-6133-895E-94D2ECCEEBD1}"/>
              </a:ext>
            </a:extLst>
          </p:cNvPr>
          <p:cNvSpPr>
            <a:spLocks noGrp="1"/>
          </p:cNvSpPr>
          <p:nvPr>
            <p:ph type="pic" sz="quarter" idx="18"/>
          </p:nvPr>
        </p:nvSpPr>
        <p:spPr>
          <a:xfrm>
            <a:off x="1219552" y="1911350"/>
            <a:ext cx="801688" cy="755650"/>
          </a:xfrm>
        </p:spPr>
        <p:txBody>
          <a:bodyPr>
            <a:normAutofit/>
          </a:bodyPr>
          <a:lstStyle>
            <a:lvl1pPr marL="0" indent="0">
              <a:buNone/>
              <a:defRPr sz="1000"/>
            </a:lvl1pPr>
          </a:lstStyle>
          <a:p>
            <a:endParaRPr lang="en-US"/>
          </a:p>
        </p:txBody>
      </p:sp>
      <p:sp>
        <p:nvSpPr>
          <p:cNvPr id="16" name="Picture Placeholder 12">
            <a:extLst>
              <a:ext uri="{FF2B5EF4-FFF2-40B4-BE49-F238E27FC236}">
                <a16:creationId xmlns:a16="http://schemas.microsoft.com/office/drawing/2014/main" id="{18D24C54-970F-3E0E-5B39-FB0113219935}"/>
              </a:ext>
            </a:extLst>
          </p:cNvPr>
          <p:cNvSpPr>
            <a:spLocks noGrp="1"/>
          </p:cNvSpPr>
          <p:nvPr>
            <p:ph type="pic" sz="quarter" idx="19"/>
          </p:nvPr>
        </p:nvSpPr>
        <p:spPr>
          <a:xfrm>
            <a:off x="1219552" y="3085394"/>
            <a:ext cx="801688" cy="755650"/>
          </a:xfrm>
        </p:spPr>
        <p:txBody>
          <a:bodyPr>
            <a:normAutofit/>
          </a:bodyPr>
          <a:lstStyle>
            <a:lvl1pPr marL="0" indent="0">
              <a:buNone/>
              <a:defRPr sz="1000"/>
            </a:lvl1pPr>
          </a:lstStyle>
          <a:p>
            <a:endParaRPr lang="en-US"/>
          </a:p>
        </p:txBody>
      </p:sp>
      <p:sp>
        <p:nvSpPr>
          <p:cNvPr id="17" name="Picture Placeholder 12">
            <a:extLst>
              <a:ext uri="{FF2B5EF4-FFF2-40B4-BE49-F238E27FC236}">
                <a16:creationId xmlns:a16="http://schemas.microsoft.com/office/drawing/2014/main" id="{486D0C80-030F-BB6B-6F3B-9D42F9B1D470}"/>
              </a:ext>
            </a:extLst>
          </p:cNvPr>
          <p:cNvSpPr>
            <a:spLocks noGrp="1"/>
          </p:cNvSpPr>
          <p:nvPr>
            <p:ph type="pic" sz="quarter" idx="20"/>
          </p:nvPr>
        </p:nvSpPr>
        <p:spPr>
          <a:xfrm>
            <a:off x="1219552" y="4338461"/>
            <a:ext cx="801688" cy="755650"/>
          </a:xfrm>
        </p:spPr>
        <p:txBody>
          <a:bodyPr>
            <a:normAutofit/>
          </a:bodyPr>
          <a:lstStyle>
            <a:lvl1pPr marL="0" indent="0">
              <a:buNone/>
              <a:defRPr sz="1000"/>
            </a:lvl1pPr>
          </a:lstStyle>
          <a:p>
            <a:endParaRPr lang="en-US"/>
          </a:p>
        </p:txBody>
      </p:sp>
    </p:spTree>
    <p:extLst>
      <p:ext uri="{BB962C8B-B14F-4D97-AF65-F5344CB8AC3E}">
        <p14:creationId xmlns:p14="http://schemas.microsoft.com/office/powerpoint/2010/main" val="2629960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with Image">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0112053B-75E4-789D-44C2-EA3F718FE6C7}"/>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9"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08F821AA-BB8C-822E-66D1-2AAF20BF3FCB}"/>
              </a:ext>
            </a:extLst>
          </p:cNvPr>
          <p:cNvSpPr txBox="1">
            <a:spLocks noGrp="1"/>
          </p:cNvSpPr>
          <p:nvPr>
            <p:ph type="body" sz="half" idx="17" hasCustomPrompt="1"/>
          </p:nvPr>
        </p:nvSpPr>
        <p:spPr>
          <a:xfrm>
            <a:off x="451009" y="1896546"/>
            <a:ext cx="5314983" cy="335264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endParaRPr/>
          </a:p>
        </p:txBody>
      </p:sp>
      <p:sp>
        <p:nvSpPr>
          <p:cNvPr id="10" name="Slide Number">
            <a:extLst>
              <a:ext uri="{FF2B5EF4-FFF2-40B4-BE49-F238E27FC236}">
                <a16:creationId xmlns:a16="http://schemas.microsoft.com/office/drawing/2014/main" id="{5FF28C4B-818F-B434-D9D0-1D366C05A6E2}"/>
              </a:ext>
            </a:extLst>
          </p:cNvPr>
          <p:cNvSpPr txBox="1">
            <a:spLocks noGrp="1"/>
          </p:cNvSpPr>
          <p:nvPr>
            <p:ph type="sldNum" sz="quarter" idx="2"/>
          </p:nvPr>
        </p:nvSpPr>
        <p:spPr>
          <a:xfrm>
            <a:off x="11464964" y="75475"/>
            <a:ext cx="325985" cy="317008"/>
          </a:xfrm>
          <a:prstGeom prst="rect">
            <a:avLst/>
          </a:prstGeom>
        </p:spPr>
        <p:txBody>
          <a:bodyPr/>
          <a:lstStyle/>
          <a:p>
            <a:fld id="{86CB4B4D-7CA3-9044-876B-883B54F8677D}" type="slidenum">
              <a:t>‹#›</a:t>
            </a:fld>
            <a:endParaRPr/>
          </a:p>
        </p:txBody>
      </p:sp>
      <p:pic>
        <p:nvPicPr>
          <p:cNvPr id="11" name="Picture 10" descr="Shape&#10;&#10;Description automatically generated with low confidence">
            <a:extLst>
              <a:ext uri="{FF2B5EF4-FFF2-40B4-BE49-F238E27FC236}">
                <a16:creationId xmlns:a16="http://schemas.microsoft.com/office/drawing/2014/main" id="{FE140705-E3CF-7C48-540F-E398881125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2" name="Picture Placeholder 7">
            <a:extLst>
              <a:ext uri="{FF2B5EF4-FFF2-40B4-BE49-F238E27FC236}">
                <a16:creationId xmlns:a16="http://schemas.microsoft.com/office/drawing/2014/main" id="{1B95D5BB-2154-0774-D1FD-669B461EF396}"/>
              </a:ext>
            </a:extLst>
          </p:cNvPr>
          <p:cNvSpPr>
            <a:spLocks noGrp="1" noChangeAspect="1"/>
          </p:cNvSpPr>
          <p:nvPr>
            <p:ph type="pic" sz="quarter" idx="18"/>
          </p:nvPr>
        </p:nvSpPr>
        <p:spPr>
          <a:xfrm>
            <a:off x="5949950" y="134939"/>
            <a:ext cx="6242050" cy="6817363"/>
          </a:xfrm>
          <a:blipFill>
            <a:blip r:embed="rId3"/>
            <a:stretch>
              <a:fillRect l="-27640" r="-27640"/>
            </a:stretch>
          </a:blipFill>
        </p:spPr>
        <p:txBody>
          <a:bodyPr>
            <a:noAutofit/>
          </a:bodyPr>
          <a:lstStyle>
            <a:lvl1pPr marL="0" indent="0">
              <a:buNone/>
              <a:defRPr/>
            </a:lvl1pPr>
          </a:lstStyle>
          <a:p>
            <a:endParaRPr lang="en-US"/>
          </a:p>
        </p:txBody>
      </p:sp>
      <p:sp>
        <p:nvSpPr>
          <p:cNvPr id="13" name="Rectangle 12">
            <a:extLst>
              <a:ext uri="{FF2B5EF4-FFF2-40B4-BE49-F238E27FC236}">
                <a16:creationId xmlns:a16="http://schemas.microsoft.com/office/drawing/2014/main" id="{39414573-9613-643A-21E4-7AF7D079779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4243319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Inner">
    <p:bg>
      <p:bgPr>
        <a:solidFill>
          <a:srgbClr val="2B69F6"/>
        </a:solidFill>
        <a:effectLst/>
      </p:bgPr>
    </p:bg>
    <p:spTree>
      <p:nvGrpSpPr>
        <p:cNvPr id="1" name=""/>
        <p:cNvGrpSpPr/>
        <p:nvPr/>
      </p:nvGrpSpPr>
      <p:grpSpPr>
        <a:xfrm>
          <a:off x="0" y="0"/>
          <a:ext cx="0" cy="0"/>
          <a:chOff x="0" y="0"/>
          <a:chExt cx="0" cy="0"/>
        </a:xfrm>
      </p:grpSpPr>
      <p:sp>
        <p:nvSpPr>
          <p:cNvPr id="10" name="Title Slide Inner">
            <a:extLst>
              <a:ext uri="{FF2B5EF4-FFF2-40B4-BE49-F238E27FC236}">
                <a16:creationId xmlns:a16="http://schemas.microsoft.com/office/drawing/2014/main" id="{F48FA253-39F0-BB33-CB8C-DD1AA3405946}"/>
              </a:ext>
            </a:extLst>
          </p:cNvPr>
          <p:cNvSpPr txBox="1">
            <a:spLocks noGrp="1"/>
          </p:cNvSpPr>
          <p:nvPr>
            <p:ph type="body" sz="quarter" idx="14"/>
          </p:nvPr>
        </p:nvSpPr>
        <p:spPr>
          <a:xfrm>
            <a:off x="3319043" y="3037243"/>
            <a:ext cx="6258699" cy="974496"/>
          </a:xfrm>
          <a:prstGeom prst="rect">
            <a:avLst/>
          </a:prstGeom>
        </p:spPr>
        <p:txBody>
          <a:bodyPr wrap="none" lIns="50291" tIns="50291" rIns="50291" bIns="50291">
            <a:spAutoFit/>
          </a:bodyPr>
          <a:lstStyle>
            <a:lvl1pPr marL="0" indent="0" algn="ctr">
              <a:buNone/>
              <a:defRPr sz="6303" b="1">
                <a:solidFill>
                  <a:schemeClr val="bg1"/>
                </a:solidFill>
              </a:defRPr>
            </a:lvl1pPr>
          </a:lstStyle>
          <a:p>
            <a:r>
              <a:t>Title Slide Inner</a:t>
            </a:r>
          </a:p>
        </p:txBody>
      </p:sp>
      <p:pic>
        <p:nvPicPr>
          <p:cNvPr id="11" name="Picture 10" descr="Icon&#10;&#10;Description automatically generated">
            <a:extLst>
              <a:ext uri="{FF2B5EF4-FFF2-40B4-BE49-F238E27FC236}">
                <a16:creationId xmlns:a16="http://schemas.microsoft.com/office/drawing/2014/main" id="{286D6BBE-DC38-6857-365B-2E6C7A379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492" y="4545129"/>
            <a:ext cx="1862015" cy="1832223"/>
          </a:xfrm>
          <a:prstGeom prst="rect">
            <a:avLst/>
          </a:prstGeom>
        </p:spPr>
      </p:pic>
    </p:spTree>
    <p:extLst>
      <p:ext uri="{BB962C8B-B14F-4D97-AF65-F5344CB8AC3E}">
        <p14:creationId xmlns:p14="http://schemas.microsoft.com/office/powerpoint/2010/main" val="320153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nner">
    <p:bg>
      <p:bgPr>
        <a:solidFill>
          <a:srgbClr val="2B69F6"/>
        </a:solidFill>
        <a:effectLst/>
      </p:bgPr>
    </p:bg>
    <p:spTree>
      <p:nvGrpSpPr>
        <p:cNvPr id="1" name=""/>
        <p:cNvGrpSpPr/>
        <p:nvPr/>
      </p:nvGrpSpPr>
      <p:grpSpPr>
        <a:xfrm>
          <a:off x="0" y="0"/>
          <a:ext cx="0" cy="0"/>
          <a:chOff x="0" y="0"/>
          <a:chExt cx="0" cy="0"/>
        </a:xfrm>
      </p:grpSpPr>
      <p:sp>
        <p:nvSpPr>
          <p:cNvPr id="10" name="Title Slide Inner">
            <a:extLst>
              <a:ext uri="{FF2B5EF4-FFF2-40B4-BE49-F238E27FC236}">
                <a16:creationId xmlns:a16="http://schemas.microsoft.com/office/drawing/2014/main" id="{F48FA253-39F0-BB33-CB8C-DD1AA3405946}"/>
              </a:ext>
            </a:extLst>
          </p:cNvPr>
          <p:cNvSpPr txBox="1">
            <a:spLocks noGrp="1"/>
          </p:cNvSpPr>
          <p:nvPr>
            <p:ph type="body" sz="quarter" idx="14"/>
          </p:nvPr>
        </p:nvSpPr>
        <p:spPr>
          <a:xfrm>
            <a:off x="3319043" y="3037243"/>
            <a:ext cx="6258699" cy="974496"/>
          </a:xfrm>
          <a:prstGeom prst="rect">
            <a:avLst/>
          </a:prstGeom>
        </p:spPr>
        <p:txBody>
          <a:bodyPr wrap="none" lIns="50291" tIns="50291" rIns="50291" bIns="50291">
            <a:spAutoFit/>
          </a:bodyPr>
          <a:lstStyle>
            <a:lvl1pPr marL="0" indent="0" algn="ctr">
              <a:buNone/>
              <a:defRPr sz="6303" b="1">
                <a:solidFill>
                  <a:schemeClr val="bg1"/>
                </a:solidFill>
              </a:defRPr>
            </a:lvl1pPr>
          </a:lstStyle>
          <a:p>
            <a:r>
              <a:t>Title Slide Inner</a:t>
            </a:r>
          </a:p>
        </p:txBody>
      </p:sp>
      <p:pic>
        <p:nvPicPr>
          <p:cNvPr id="11" name="Picture 10" descr="Icon&#10;&#10;Description automatically generated">
            <a:extLst>
              <a:ext uri="{FF2B5EF4-FFF2-40B4-BE49-F238E27FC236}">
                <a16:creationId xmlns:a16="http://schemas.microsoft.com/office/drawing/2014/main" id="{286D6BBE-DC38-6857-365B-2E6C7A379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492" y="4545129"/>
            <a:ext cx="1862015" cy="1832223"/>
          </a:xfrm>
          <a:prstGeom prst="rect">
            <a:avLst/>
          </a:prstGeom>
        </p:spPr>
      </p:pic>
    </p:spTree>
    <p:extLst>
      <p:ext uri="{BB962C8B-B14F-4D97-AF65-F5344CB8AC3E}">
        <p14:creationId xmlns:p14="http://schemas.microsoft.com/office/powerpoint/2010/main" val="1589023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lit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D5A804-0B5E-79B6-5499-A1A96A8A7D79}"/>
              </a:ext>
            </a:extLst>
          </p:cNvPr>
          <p:cNvSpPr/>
          <p:nvPr userDrawn="1"/>
        </p:nvSpPr>
        <p:spPr>
          <a:xfrm>
            <a:off x="0" y="-101600"/>
            <a:ext cx="6378222" cy="6959600"/>
          </a:xfrm>
          <a:prstGeom prst="rect">
            <a:avLst/>
          </a:prstGeom>
          <a:solidFill>
            <a:srgbClr val="2B6AF7"/>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Title Text">
            <a:extLst>
              <a:ext uri="{FF2B5EF4-FFF2-40B4-BE49-F238E27FC236}">
                <a16:creationId xmlns:a16="http://schemas.microsoft.com/office/drawing/2014/main" id="{988C85AF-6B34-6AF2-B8CA-3CBE2434B070}"/>
              </a:ext>
            </a:extLst>
          </p:cNvPr>
          <p:cNvSpPr txBox="1">
            <a:spLocks noGrp="1"/>
          </p:cNvSpPr>
          <p:nvPr>
            <p:ph type="body" sz="quarter" idx="14"/>
          </p:nvPr>
        </p:nvSpPr>
        <p:spPr>
          <a:xfrm>
            <a:off x="915339" y="2655784"/>
            <a:ext cx="4676069" cy="1065009"/>
          </a:xfrm>
          <a:prstGeom prst="rect">
            <a:avLst/>
          </a:prstGeom>
        </p:spPr>
        <p:txBody>
          <a:bodyPr anchor="ctr"/>
          <a:lstStyle>
            <a:lvl1pPr marL="0" indent="0">
              <a:buNone/>
              <a:defRPr sz="4364" b="1">
                <a:solidFill>
                  <a:schemeClr val="bg1"/>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a:extLst>
              <a:ext uri="{FF2B5EF4-FFF2-40B4-BE49-F238E27FC236}">
                <a16:creationId xmlns:a16="http://schemas.microsoft.com/office/drawing/2014/main" id="{101B0A7B-F6A1-FDD4-69BC-ED7225A154E2}"/>
              </a:ext>
            </a:extLst>
          </p:cNvPr>
          <p:cNvSpPr txBox="1">
            <a:spLocks noGrp="1"/>
          </p:cNvSpPr>
          <p:nvPr>
            <p:ph type="body" sz="quarter" idx="15"/>
          </p:nvPr>
        </p:nvSpPr>
        <p:spPr>
          <a:xfrm>
            <a:off x="6901069" y="1715131"/>
            <a:ext cx="4375592" cy="294631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endParaRPr/>
          </a:p>
        </p:txBody>
      </p:sp>
    </p:spTree>
    <p:extLst>
      <p:ext uri="{BB962C8B-B14F-4D97-AF65-F5344CB8AC3E}">
        <p14:creationId xmlns:p14="http://schemas.microsoft.com/office/powerpoint/2010/main" val="3941391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Picture Placeholder 21">
            <a:extLst>
              <a:ext uri="{FF2B5EF4-FFF2-40B4-BE49-F238E27FC236}">
                <a16:creationId xmlns:a16="http://schemas.microsoft.com/office/drawing/2014/main" id="{8942B737-0716-1BDC-E394-E990AC12DC81}"/>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p>
            <a:endParaRPr lang="en-US"/>
          </a:p>
        </p:txBody>
      </p:sp>
      <p:sp>
        <p:nvSpPr>
          <p:cNvPr id="6" name="Rectangle 5">
            <a:extLst>
              <a:ext uri="{FF2B5EF4-FFF2-40B4-BE49-F238E27FC236}">
                <a16:creationId xmlns:a16="http://schemas.microsoft.com/office/drawing/2014/main" id="{5031AE3F-0FB5-13EA-1104-FDE65B61EDCE}"/>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www.qsource.org">
            <a:extLst>
              <a:ext uri="{FF2B5EF4-FFF2-40B4-BE49-F238E27FC236}">
                <a16:creationId xmlns:a16="http://schemas.microsoft.com/office/drawing/2014/main" id="{9B577288-2B94-1F4C-5FD2-92EDF8AF026E}"/>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8" name="Title Goes here">
            <a:extLst>
              <a:ext uri="{FF2B5EF4-FFF2-40B4-BE49-F238E27FC236}">
                <a16:creationId xmlns:a16="http://schemas.microsoft.com/office/drawing/2014/main" id="{71CCF833-7390-0182-9698-C431C5853185}"/>
              </a:ext>
            </a:extLst>
          </p:cNvPr>
          <p:cNvSpPr txBox="1">
            <a:spLocks noGrp="1"/>
          </p:cNvSpPr>
          <p:nvPr>
            <p:ph type="body" sz="quarter" idx="17" hasCustomPrompt="1"/>
          </p:nvPr>
        </p:nvSpPr>
        <p:spPr>
          <a:xfrm>
            <a:off x="705280" y="3233114"/>
            <a:ext cx="4339904" cy="1117227"/>
          </a:xfrm>
          <a:prstGeom prst="rect">
            <a:avLst/>
          </a:prstGeom>
        </p:spPr>
        <p:txBody>
          <a:bodyPr wrap="none" lIns="50291" tIns="50291" rIns="50291" bIns="50291">
            <a:spAutoFit/>
          </a:bodyPr>
          <a:lstStyle>
            <a:lvl1pPr marL="0" indent="0" defTabSz="1256122">
              <a:lnSpc>
                <a:spcPct val="100000"/>
              </a:lnSpc>
              <a:buNone/>
              <a:defRPr sz="6600" b="1">
                <a:solidFill>
                  <a:schemeClr val="bg1">
                    <a:lumMod val="95000"/>
                  </a:schemeClr>
                </a:solidFill>
                <a:latin typeface="+mj-lt"/>
                <a:ea typeface="+mj-ea"/>
                <a:cs typeface="+mj-cs"/>
                <a:sym typeface="Neue Haas Grotesk Text Pro 55 R"/>
              </a:defRPr>
            </a:lvl1pPr>
          </a:lstStyle>
          <a:p>
            <a:r>
              <a:rPr lang="en-US"/>
              <a:t>Thank you</a:t>
            </a:r>
            <a:endParaRPr/>
          </a:p>
        </p:txBody>
      </p:sp>
      <p:pic>
        <p:nvPicPr>
          <p:cNvPr id="9" name="Picture 8" descr="Shape&#10;&#10;Description automatically generated with low confidence">
            <a:extLst>
              <a:ext uri="{FF2B5EF4-FFF2-40B4-BE49-F238E27FC236}">
                <a16:creationId xmlns:a16="http://schemas.microsoft.com/office/drawing/2014/main" id="{89F80BD4-1120-A8A2-1C2B-71D788B856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pic>
        <p:nvPicPr>
          <p:cNvPr id="11" name="Picture 10" descr="A picture containing text, tableware, plate, dishware&#10;&#10;Description automatically generated">
            <a:extLst>
              <a:ext uri="{FF2B5EF4-FFF2-40B4-BE49-F238E27FC236}">
                <a16:creationId xmlns:a16="http://schemas.microsoft.com/office/drawing/2014/main" id="{F94AC8A3-8F5A-11AC-91ED-A8167991F59D}"/>
              </a:ext>
            </a:extLst>
          </p:cNvPr>
          <p:cNvPicPr>
            <a:picLocks noChangeAspect="1"/>
          </p:cNvPicPr>
          <p:nvPr userDrawn="1"/>
        </p:nvPicPr>
        <p:blipFill>
          <a:blip r:embed="rId4"/>
          <a:stretch>
            <a:fillRect/>
          </a:stretch>
        </p:blipFill>
        <p:spPr>
          <a:xfrm>
            <a:off x="10223145" y="6132425"/>
            <a:ext cx="1675831" cy="651119"/>
          </a:xfrm>
          <a:prstGeom prst="rect">
            <a:avLst/>
          </a:prstGeom>
        </p:spPr>
      </p:pic>
    </p:spTree>
    <p:extLst>
      <p:ext uri="{BB962C8B-B14F-4D97-AF65-F5344CB8AC3E}">
        <p14:creationId xmlns:p14="http://schemas.microsoft.com/office/powerpoint/2010/main" val="490126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1" name="Google Shape;11;p2"/>
          <p:cNvPicPr preferRelativeResize="0"/>
          <p:nvPr/>
        </p:nvPicPr>
        <p:blipFill>
          <a:blip r:embed="rId3">
            <a:alphaModFix/>
          </a:blip>
          <a:stretch>
            <a:fillRect/>
          </a:stretch>
        </p:blipFill>
        <p:spPr>
          <a:xfrm>
            <a:off x="612533" y="110536"/>
            <a:ext cx="1873568" cy="678200"/>
          </a:xfrm>
          <a:prstGeom prst="rect">
            <a:avLst/>
          </a:prstGeom>
          <a:noFill/>
          <a:ln>
            <a:noFill/>
          </a:ln>
        </p:spPr>
      </p:pic>
      <p:sp>
        <p:nvSpPr>
          <p:cNvPr id="12" name="Google Shape;12;p2"/>
          <p:cNvSpPr txBox="1">
            <a:spLocks noGrp="1"/>
          </p:cNvSpPr>
          <p:nvPr>
            <p:ph type="title"/>
          </p:nvPr>
        </p:nvSpPr>
        <p:spPr>
          <a:xfrm>
            <a:off x="808300" y="2604400"/>
            <a:ext cx="10107200" cy="97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4100"/>
              <a:buNone/>
              <a:defRPr sz="5467">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808300" y="3502467"/>
            <a:ext cx="6711200" cy="914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39265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469" name="Rectangle 5"/>
          <p:cNvSpPr>
            <a:spLocks noGrp="1" noChangeArrowheads="1"/>
          </p:cNvSpPr>
          <p:nvPr>
            <p:ph type="ctrTitle" sz="quarter"/>
          </p:nvPr>
        </p:nvSpPr>
        <p:spPr>
          <a:xfrm>
            <a:off x="914401" y="1981203"/>
            <a:ext cx="10363200" cy="1470025"/>
          </a:xfrm>
        </p:spPr>
        <p:txBody>
          <a:bodyPr/>
          <a:lstStyle>
            <a:lvl1pPr algn="ctr">
              <a:defRPr b="1">
                <a:latin typeface="Arial" pitchFamily="34" charset="0"/>
                <a:cs typeface="Arial" pitchFamily="34" charset="0"/>
              </a:defRPr>
            </a:lvl1pPr>
          </a:lstStyle>
          <a:p>
            <a:pPr lvl="0"/>
            <a:r>
              <a:rPr lang="en-US" noProof="0"/>
              <a:t>Click to edit Master title style</a:t>
            </a:r>
          </a:p>
        </p:txBody>
      </p:sp>
      <p:sp>
        <p:nvSpPr>
          <p:cNvPr id="62470" name="Rectangle 6"/>
          <p:cNvSpPr>
            <a:spLocks noGrp="1" noChangeArrowheads="1"/>
          </p:cNvSpPr>
          <p:nvPr>
            <p:ph type="subTitle" sz="quarter" idx="1"/>
          </p:nvPr>
        </p:nvSpPr>
        <p:spPr>
          <a:xfrm>
            <a:off x="1828801" y="37338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3611486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582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086" indent="0">
              <a:buNone/>
              <a:defRPr sz="1800"/>
            </a:lvl2pPr>
            <a:lvl3pPr marL="914172" indent="0">
              <a:buNone/>
              <a:defRPr sz="1600"/>
            </a:lvl3pPr>
            <a:lvl4pPr marL="1371257" indent="0">
              <a:buNone/>
              <a:defRPr sz="1400"/>
            </a:lvl4pPr>
            <a:lvl5pPr marL="1828343" indent="0">
              <a:buNone/>
              <a:defRPr sz="1400"/>
            </a:lvl5pPr>
            <a:lvl6pPr marL="2285429" indent="0">
              <a:buNone/>
              <a:defRPr sz="1400"/>
            </a:lvl6pPr>
            <a:lvl7pPr marL="2742514" indent="0">
              <a:buNone/>
              <a:defRPr sz="1400"/>
            </a:lvl7pPr>
            <a:lvl8pPr marL="3199600" indent="0">
              <a:buNone/>
              <a:defRPr sz="1400"/>
            </a:lvl8pPr>
            <a:lvl9pPr marL="3656686" indent="0">
              <a:buNone/>
              <a:defRPr sz="1400"/>
            </a:lvl9pPr>
          </a:lstStyle>
          <a:p>
            <a:pPr lvl="0"/>
            <a:r>
              <a:rPr lang="en-US"/>
              <a:t>Edit Master text styles</a:t>
            </a:r>
          </a:p>
        </p:txBody>
      </p:sp>
    </p:spTree>
    <p:extLst>
      <p:ext uri="{BB962C8B-B14F-4D97-AF65-F5344CB8AC3E}">
        <p14:creationId xmlns:p14="http://schemas.microsoft.com/office/powerpoint/2010/main" val="3981769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874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247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701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60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D5A804-0B5E-79B6-5499-A1A96A8A7D79}"/>
              </a:ext>
            </a:extLst>
          </p:cNvPr>
          <p:cNvSpPr/>
          <p:nvPr userDrawn="1"/>
        </p:nvSpPr>
        <p:spPr>
          <a:xfrm>
            <a:off x="0" y="-101600"/>
            <a:ext cx="6378222" cy="6959600"/>
          </a:xfrm>
          <a:prstGeom prst="rect">
            <a:avLst/>
          </a:prstGeom>
          <a:solidFill>
            <a:srgbClr val="2B6AF7"/>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Title Text">
            <a:extLst>
              <a:ext uri="{FF2B5EF4-FFF2-40B4-BE49-F238E27FC236}">
                <a16:creationId xmlns:a16="http://schemas.microsoft.com/office/drawing/2014/main" id="{988C85AF-6B34-6AF2-B8CA-3CBE2434B070}"/>
              </a:ext>
            </a:extLst>
          </p:cNvPr>
          <p:cNvSpPr txBox="1">
            <a:spLocks noGrp="1"/>
          </p:cNvSpPr>
          <p:nvPr>
            <p:ph type="body" sz="quarter" idx="14"/>
          </p:nvPr>
        </p:nvSpPr>
        <p:spPr>
          <a:xfrm>
            <a:off x="915339" y="2655784"/>
            <a:ext cx="4676069" cy="1065009"/>
          </a:xfrm>
          <a:prstGeom prst="rect">
            <a:avLst/>
          </a:prstGeom>
        </p:spPr>
        <p:txBody>
          <a:bodyPr anchor="ctr"/>
          <a:lstStyle>
            <a:lvl1pPr marL="0" indent="0">
              <a:buNone/>
              <a:defRPr sz="4364" b="1">
                <a:solidFill>
                  <a:schemeClr val="bg1"/>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a:extLst>
              <a:ext uri="{FF2B5EF4-FFF2-40B4-BE49-F238E27FC236}">
                <a16:creationId xmlns:a16="http://schemas.microsoft.com/office/drawing/2014/main" id="{101B0A7B-F6A1-FDD4-69BC-ED7225A154E2}"/>
              </a:ext>
            </a:extLst>
          </p:cNvPr>
          <p:cNvSpPr txBox="1">
            <a:spLocks noGrp="1"/>
          </p:cNvSpPr>
          <p:nvPr>
            <p:ph type="body" sz="quarter" idx="15"/>
          </p:nvPr>
        </p:nvSpPr>
        <p:spPr>
          <a:xfrm>
            <a:off x="6901069" y="1715131"/>
            <a:ext cx="4375592" cy="294631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endParaRPr/>
          </a:p>
        </p:txBody>
      </p:sp>
    </p:spTree>
    <p:extLst>
      <p:ext uri="{BB962C8B-B14F-4D97-AF65-F5344CB8AC3E}">
        <p14:creationId xmlns:p14="http://schemas.microsoft.com/office/powerpoint/2010/main" val="2020243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86" indent="0">
              <a:buNone/>
              <a:defRPr sz="1200"/>
            </a:lvl2pPr>
            <a:lvl3pPr marL="914172"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Edit Master text styles</a:t>
            </a:r>
          </a:p>
        </p:txBody>
      </p:sp>
    </p:spTree>
    <p:extLst>
      <p:ext uri="{BB962C8B-B14F-4D97-AF65-F5344CB8AC3E}">
        <p14:creationId xmlns:p14="http://schemas.microsoft.com/office/powerpoint/2010/main" val="3941025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86" indent="0">
              <a:buNone/>
              <a:defRPr sz="1200"/>
            </a:lvl2pPr>
            <a:lvl3pPr marL="914172"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Edit Master text styles</a:t>
            </a:r>
          </a:p>
        </p:txBody>
      </p:sp>
    </p:spTree>
    <p:extLst>
      <p:ext uri="{BB962C8B-B14F-4D97-AF65-F5344CB8AC3E}">
        <p14:creationId xmlns:p14="http://schemas.microsoft.com/office/powerpoint/2010/main" val="2518086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761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4800"/>
            <a:ext cx="2743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80264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5871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p:nvPr/>
        </p:nvSpPr>
        <p:spPr>
          <a:xfrm>
            <a:off x="415601" y="593367"/>
            <a:ext cx="11360800" cy="943200"/>
          </a:xfrm>
          <a:prstGeom prst="rect">
            <a:avLst/>
          </a:prstGeom>
          <a:noFill/>
          <a:ln>
            <a:noFill/>
          </a:ln>
        </p:spPr>
        <p:txBody>
          <a:bodyPr spcFirstLastPara="1" wrap="square" lIns="121869" tIns="121869" rIns="121869" bIns="121869" anchor="ctr" anchorCtr="0">
            <a:noAutofit/>
          </a:bodyPr>
          <a:lstStyle/>
          <a:p>
            <a:pPr marL="0" lvl="0" indent="0" algn="l" rtl="0">
              <a:spcBef>
                <a:spcPts val="0"/>
              </a:spcBef>
              <a:spcAft>
                <a:spcPts val="0"/>
              </a:spcAft>
              <a:buSzPts val="990"/>
              <a:buNone/>
            </a:pPr>
            <a:r>
              <a:rPr lang="en" sz="4426" b="1">
                <a:latin typeface="Helvetica Neue"/>
                <a:ea typeface="Helvetica Neue"/>
                <a:cs typeface="Helvetica Neue"/>
                <a:sym typeface="Helvetica Neue"/>
              </a:rPr>
              <a:t>Polling: </a:t>
            </a:r>
            <a:r>
              <a:rPr lang="en" sz="4426" b="1">
                <a:solidFill>
                  <a:srgbClr val="0069FF"/>
                </a:solidFill>
                <a:latin typeface="Helvetica Neue"/>
                <a:ea typeface="Helvetica Neue"/>
                <a:cs typeface="Helvetica Neue"/>
                <a:sym typeface="Helvetica Neue"/>
              </a:rPr>
              <a:t>Question 1</a:t>
            </a:r>
            <a:endParaRPr sz="4426" b="1">
              <a:solidFill>
                <a:srgbClr val="0069FF"/>
              </a:solidFill>
              <a:latin typeface="Helvetica Neue"/>
              <a:ea typeface="Helvetica Neue"/>
              <a:cs typeface="Helvetica Neue"/>
              <a:sym typeface="Helvetica Neue"/>
            </a:endParaRPr>
          </a:p>
        </p:txBody>
      </p:sp>
      <p:sp>
        <p:nvSpPr>
          <p:cNvPr id="16" name="Google Shape;16;p3"/>
          <p:cNvSpPr txBox="1">
            <a:spLocks noGrp="1"/>
          </p:cNvSpPr>
          <p:nvPr>
            <p:ph type="body" idx="1"/>
          </p:nvPr>
        </p:nvSpPr>
        <p:spPr>
          <a:xfrm>
            <a:off x="628667" y="1861467"/>
            <a:ext cx="7013200" cy="35840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Tree>
    <p:extLst>
      <p:ext uri="{BB962C8B-B14F-4D97-AF65-F5344CB8AC3E}">
        <p14:creationId xmlns:p14="http://schemas.microsoft.com/office/powerpoint/2010/main" val="366980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Picture Placeholder 21">
            <a:extLst>
              <a:ext uri="{FF2B5EF4-FFF2-40B4-BE49-F238E27FC236}">
                <a16:creationId xmlns:a16="http://schemas.microsoft.com/office/drawing/2014/main" id="{8942B737-0716-1BDC-E394-E990AC12DC81}"/>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p>
            <a:endParaRPr lang="en-US"/>
          </a:p>
        </p:txBody>
      </p:sp>
      <p:sp>
        <p:nvSpPr>
          <p:cNvPr id="6" name="Rectangle 5">
            <a:extLst>
              <a:ext uri="{FF2B5EF4-FFF2-40B4-BE49-F238E27FC236}">
                <a16:creationId xmlns:a16="http://schemas.microsoft.com/office/drawing/2014/main" id="{5031AE3F-0FB5-13EA-1104-FDE65B61EDCE}"/>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www.qsource.org">
            <a:extLst>
              <a:ext uri="{FF2B5EF4-FFF2-40B4-BE49-F238E27FC236}">
                <a16:creationId xmlns:a16="http://schemas.microsoft.com/office/drawing/2014/main" id="{9B577288-2B94-1F4C-5FD2-92EDF8AF026E}"/>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8" name="Title Goes here">
            <a:extLst>
              <a:ext uri="{FF2B5EF4-FFF2-40B4-BE49-F238E27FC236}">
                <a16:creationId xmlns:a16="http://schemas.microsoft.com/office/drawing/2014/main" id="{71CCF833-7390-0182-9698-C431C5853185}"/>
              </a:ext>
            </a:extLst>
          </p:cNvPr>
          <p:cNvSpPr txBox="1">
            <a:spLocks noGrp="1"/>
          </p:cNvSpPr>
          <p:nvPr>
            <p:ph type="body" sz="quarter" idx="17" hasCustomPrompt="1"/>
          </p:nvPr>
        </p:nvSpPr>
        <p:spPr>
          <a:xfrm>
            <a:off x="705280" y="3233114"/>
            <a:ext cx="4339904" cy="1117227"/>
          </a:xfrm>
          <a:prstGeom prst="rect">
            <a:avLst/>
          </a:prstGeom>
        </p:spPr>
        <p:txBody>
          <a:bodyPr wrap="none" lIns="50291" tIns="50291" rIns="50291" bIns="50291">
            <a:spAutoFit/>
          </a:bodyPr>
          <a:lstStyle>
            <a:lvl1pPr marL="0" indent="0" defTabSz="1256122">
              <a:lnSpc>
                <a:spcPct val="100000"/>
              </a:lnSpc>
              <a:buNone/>
              <a:defRPr sz="6600" b="1">
                <a:solidFill>
                  <a:schemeClr val="bg1">
                    <a:lumMod val="95000"/>
                  </a:schemeClr>
                </a:solidFill>
                <a:latin typeface="+mj-lt"/>
                <a:ea typeface="+mj-ea"/>
                <a:cs typeface="+mj-cs"/>
                <a:sym typeface="Neue Haas Grotesk Text Pro 55 R"/>
              </a:defRPr>
            </a:lvl1pPr>
          </a:lstStyle>
          <a:p>
            <a:r>
              <a:rPr lang="en-US"/>
              <a:t>Thank you</a:t>
            </a:r>
            <a:endParaRPr/>
          </a:p>
        </p:txBody>
      </p:sp>
      <p:pic>
        <p:nvPicPr>
          <p:cNvPr id="9" name="Picture 8" descr="Shape&#10;&#10;Description automatically generated with low confidence">
            <a:extLst>
              <a:ext uri="{FF2B5EF4-FFF2-40B4-BE49-F238E27FC236}">
                <a16:creationId xmlns:a16="http://schemas.microsoft.com/office/drawing/2014/main" id="{89F80BD4-1120-A8A2-1C2B-71D788B856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pic>
        <p:nvPicPr>
          <p:cNvPr id="11" name="Picture 10" descr="A picture containing text, tableware, plate, dishware&#10;&#10;Description automatically generated">
            <a:extLst>
              <a:ext uri="{FF2B5EF4-FFF2-40B4-BE49-F238E27FC236}">
                <a16:creationId xmlns:a16="http://schemas.microsoft.com/office/drawing/2014/main" id="{F94AC8A3-8F5A-11AC-91ED-A8167991F59D}"/>
              </a:ext>
            </a:extLst>
          </p:cNvPr>
          <p:cNvPicPr>
            <a:picLocks noChangeAspect="1"/>
          </p:cNvPicPr>
          <p:nvPr userDrawn="1"/>
        </p:nvPicPr>
        <p:blipFill>
          <a:blip r:embed="rId4"/>
          <a:stretch>
            <a:fillRect/>
          </a:stretch>
        </p:blipFill>
        <p:spPr>
          <a:xfrm>
            <a:off x="10223145" y="6132425"/>
            <a:ext cx="1675831" cy="651119"/>
          </a:xfrm>
          <a:prstGeom prst="rect">
            <a:avLst/>
          </a:prstGeom>
        </p:spPr>
      </p:pic>
    </p:spTree>
    <p:extLst>
      <p:ext uri="{BB962C8B-B14F-4D97-AF65-F5344CB8AC3E}">
        <p14:creationId xmlns:p14="http://schemas.microsoft.com/office/powerpoint/2010/main" val="253100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1" name="Google Shape;11;p2"/>
          <p:cNvPicPr preferRelativeResize="0"/>
          <p:nvPr/>
        </p:nvPicPr>
        <p:blipFill>
          <a:blip r:embed="rId3">
            <a:alphaModFix/>
          </a:blip>
          <a:stretch>
            <a:fillRect/>
          </a:stretch>
        </p:blipFill>
        <p:spPr>
          <a:xfrm>
            <a:off x="612533" y="110536"/>
            <a:ext cx="1873568" cy="678200"/>
          </a:xfrm>
          <a:prstGeom prst="rect">
            <a:avLst/>
          </a:prstGeom>
          <a:noFill/>
          <a:ln>
            <a:noFill/>
          </a:ln>
        </p:spPr>
      </p:pic>
      <p:sp>
        <p:nvSpPr>
          <p:cNvPr id="12" name="Google Shape;12;p2"/>
          <p:cNvSpPr txBox="1">
            <a:spLocks noGrp="1"/>
          </p:cNvSpPr>
          <p:nvPr>
            <p:ph type="title"/>
          </p:nvPr>
        </p:nvSpPr>
        <p:spPr>
          <a:xfrm>
            <a:off x="808300" y="2604400"/>
            <a:ext cx="10107200" cy="97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4100"/>
              <a:buNone/>
              <a:defRPr sz="5467">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808300" y="3502467"/>
            <a:ext cx="6711200" cy="914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984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844516" y="2898108"/>
            <a:ext cx="8457883" cy="822961"/>
          </a:xfrm>
          <a:prstGeom prst="rect">
            <a:avLst/>
          </a:prstGeom>
        </p:spPr>
        <p:txBody>
          <a:bodyPr>
            <a:normAutofit/>
          </a:bodyPr>
          <a:lstStyle>
            <a:lvl1pPr>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1pPr>
            <a:lvl2pPr marL="613410" indent="-613410">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2pPr>
            <a:lvl3pPr marL="806334" indent="-669174">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3pPr>
            <a:lvl4pPr marL="1092200" indent="-817880">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4pPr>
            <a:lvl5pPr marL="1393581" indent="-707781">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5pPr>
          </a:lstStyle>
          <a:p>
            <a:r>
              <a:rPr lang="en-US" dirty="0"/>
              <a:t>Subtitle Text</a:t>
            </a:r>
            <a:endParaRPr dirty="0"/>
          </a:p>
        </p:txBody>
      </p:sp>
      <p:sp>
        <p:nvSpPr>
          <p:cNvPr id="12" name="Title Text"/>
          <p:cNvSpPr txBox="1">
            <a:spLocks noGrp="1"/>
          </p:cNvSpPr>
          <p:nvPr>
            <p:ph type="title" hasCustomPrompt="1"/>
          </p:nvPr>
        </p:nvSpPr>
        <p:spPr>
          <a:xfrm>
            <a:off x="1866900" y="1572260"/>
            <a:ext cx="8458200" cy="1188657"/>
          </a:xfrm>
          <a:prstGeom prst="rect">
            <a:avLst/>
          </a:prstGeom>
        </p:spPr>
        <p:txBody>
          <a:bodyPr anchor="b"/>
          <a:lstStyle>
            <a:lvl1pPr>
              <a:defRPr sz="4600">
                <a:solidFill>
                  <a:srgbClr val="FFFFFF"/>
                </a:solidFill>
              </a:defRPr>
            </a:lvl1pPr>
          </a:lstStyle>
          <a:p>
            <a:r>
              <a:t>Title Text</a:t>
            </a:r>
          </a:p>
        </p:txBody>
      </p:sp>
      <p:sp>
        <p:nvSpPr>
          <p:cNvPr id="13" name="Slide Number"/>
          <p:cNvSpPr txBox="1">
            <a:spLocks noGrp="1"/>
          </p:cNvSpPr>
          <p:nvPr>
            <p:ph type="sldNum" sz="quarter" idx="2"/>
          </p:nvPr>
        </p:nvSpPr>
        <p:spPr>
          <a:xfrm>
            <a:off x="5943600" y="6125519"/>
            <a:ext cx="457176" cy="461663"/>
          </a:xfrm>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2D57E943-98B4-309A-E9CA-7D76CCC46AFB}"/>
              </a:ext>
            </a:extLst>
          </p:cNvPr>
          <p:cNvSpPr/>
          <p:nvPr userDrawn="1"/>
        </p:nvSpPr>
        <p:spPr>
          <a:xfrm>
            <a:off x="276447" y="318074"/>
            <a:ext cx="2232837"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4" name="Picture 3">
            <a:extLst>
              <a:ext uri="{FF2B5EF4-FFF2-40B4-BE49-F238E27FC236}">
                <a16:creationId xmlns:a16="http://schemas.microsoft.com/office/drawing/2014/main" id="{09885845-6368-2B19-52D6-BE6A6DFE416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76446" y="202018"/>
            <a:ext cx="3712717" cy="603051"/>
          </a:xfrm>
          <a:prstGeom prst="rect">
            <a:avLst/>
          </a:prstGeom>
        </p:spPr>
      </p:pic>
      <p:sp>
        <p:nvSpPr>
          <p:cNvPr id="3" name="TextBox 2">
            <a:extLst>
              <a:ext uri="{FF2B5EF4-FFF2-40B4-BE49-F238E27FC236}">
                <a16:creationId xmlns:a16="http://schemas.microsoft.com/office/drawing/2014/main" id="{6EF4BA83-0F6A-3B4B-40E0-7B1925A14540}"/>
              </a:ext>
            </a:extLst>
          </p:cNvPr>
          <p:cNvSpPr txBox="1"/>
          <p:nvPr userDrawn="1"/>
        </p:nvSpPr>
        <p:spPr>
          <a:xfrm>
            <a:off x="10210579" y="446976"/>
            <a:ext cx="1704975" cy="4572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r>
              <a:rPr lang="en-US" sz="1600" dirty="0" err="1"/>
              <a:t>qio.qsource.org</a:t>
            </a:r>
            <a:endParaRPr lang="en-US" sz="1600" dirty="0"/>
          </a:p>
        </p:txBody>
      </p:sp>
    </p:spTree>
    <p:extLst>
      <p:ext uri="{BB962C8B-B14F-4D97-AF65-F5344CB8AC3E}">
        <p14:creationId xmlns:p14="http://schemas.microsoft.com/office/powerpoint/2010/main" val="225723815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17.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49B40-4112-E313-BFCA-29A4B2518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C60DBC-4965-08C6-8E2B-404C440B1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8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b="1" i="0" kern="1200">
          <a:solidFill>
            <a:schemeClr val="tx1"/>
          </a:solidFill>
          <a:latin typeface="NeueHaasGrotesk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Grotesk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Grotesk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Grotesk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1929" y="1103660"/>
            <a:ext cx="8458201" cy="98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p>
            <a:r>
              <a:rPr dirty="0"/>
              <a:t>Title Text</a:t>
            </a:r>
          </a:p>
        </p:txBody>
      </p:sp>
      <p:sp>
        <p:nvSpPr>
          <p:cNvPr id="3" name="Body Level One…"/>
          <p:cNvSpPr txBox="1">
            <a:spLocks noGrp="1"/>
          </p:cNvSpPr>
          <p:nvPr>
            <p:ph type="body" idx="1"/>
          </p:nvPr>
        </p:nvSpPr>
        <p:spPr>
          <a:xfrm>
            <a:off x="631929" y="2200940"/>
            <a:ext cx="8458201" cy="502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0083847" y="-93671"/>
            <a:ext cx="457176" cy="461663"/>
          </a:xfrm>
          <a:prstGeom prst="rect">
            <a:avLst/>
          </a:prstGeom>
          <a:ln w="25400">
            <a:miter lim="400000"/>
          </a:ln>
        </p:spPr>
        <p:txBody>
          <a:bodyPr wrap="none" tIns="91439" bIns="91439" anchor="ctr">
            <a:spAutoFit/>
          </a:bodyPr>
          <a:lstStyle/>
          <a:p>
            <a:fld id="{86CB4B4D-7CA3-9044-876B-883B54F8677D}" type="slidenum">
              <a:t>‹#›</a:t>
            </a:fld>
            <a:endParaRPr/>
          </a:p>
        </p:txBody>
      </p:sp>
      <p:sp>
        <p:nvSpPr>
          <p:cNvPr id="5" name="TextBox 4">
            <a:extLst>
              <a:ext uri="{FF2B5EF4-FFF2-40B4-BE49-F238E27FC236}">
                <a16:creationId xmlns:a16="http://schemas.microsoft.com/office/drawing/2014/main" id="{A9F41B79-97B8-2D25-28DD-C2C0EEB71B1B}"/>
              </a:ext>
            </a:extLst>
          </p:cNvPr>
          <p:cNvSpPr txBox="1"/>
          <p:nvPr userDrawn="1"/>
        </p:nvSpPr>
        <p:spPr>
          <a:xfrm>
            <a:off x="1113183" y="487017"/>
            <a:ext cx="0" cy="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endParaRPr lang="en-US" sz="1900" dirty="0"/>
          </a:p>
        </p:txBody>
      </p:sp>
      <p:sp>
        <p:nvSpPr>
          <p:cNvPr id="6" name="TextBox 5">
            <a:extLst>
              <a:ext uri="{FF2B5EF4-FFF2-40B4-BE49-F238E27FC236}">
                <a16:creationId xmlns:a16="http://schemas.microsoft.com/office/drawing/2014/main" id="{E953E8BB-FD6D-CA64-6AF0-5C55B346DC13}"/>
              </a:ext>
            </a:extLst>
          </p:cNvPr>
          <p:cNvSpPr txBox="1"/>
          <p:nvPr userDrawn="1"/>
        </p:nvSpPr>
        <p:spPr>
          <a:xfrm>
            <a:off x="1113183" y="556592"/>
            <a:ext cx="0" cy="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endParaRPr lang="en-US" sz="1900" dirty="0"/>
          </a:p>
        </p:txBody>
      </p:sp>
    </p:spTree>
    <p:extLst>
      <p:ext uri="{BB962C8B-B14F-4D97-AF65-F5344CB8AC3E}">
        <p14:creationId xmlns:p14="http://schemas.microsoft.com/office/powerpoint/2010/main" val="256195969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ransition spd="med"/>
  <p:txStyles>
    <p:titleStyle>
      <a:lvl1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1pPr>
      <a:lvl2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2pPr>
      <a:lvl3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3pPr>
      <a:lvl4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4pPr>
      <a:lvl5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5pPr>
      <a:lvl6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6pPr>
      <a:lvl7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7pPr>
      <a:lvl8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8pPr>
      <a:lvl9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9pPr>
    </p:titleStyle>
    <p:bodyStyle>
      <a:lvl1pPr marL="0" marR="0" indent="0" algn="l" defTabSz="685800" rtl="0" latinLnBrk="0">
        <a:lnSpc>
          <a:spcPct val="110000"/>
        </a:lnSpc>
        <a:spcBef>
          <a:spcPts val="600"/>
        </a:spcBef>
        <a:spcAft>
          <a:spcPts val="0"/>
        </a:spcAft>
        <a:buClrTx/>
        <a:buSzTx/>
        <a:buFontTx/>
        <a:buNone/>
        <a:tabLst/>
        <a:defRPr sz="1900" b="0" i="0" u="none" strike="noStrike" cap="none" spc="0" baseline="0">
          <a:ln>
            <a:noFill/>
          </a:ln>
          <a:solidFill>
            <a:srgbClr val="000000"/>
          </a:solidFill>
          <a:uFillTx/>
          <a:latin typeface="+mn-lt"/>
          <a:ea typeface="+mn-ea"/>
          <a:cs typeface="+mn-cs"/>
          <a:sym typeface="Neue Haas Grotesk Text Pro 55 R"/>
        </a:defRPr>
      </a:lvl1pPr>
      <a:lvl2pPr marL="217170" marR="0" indent="-217170" algn="l" defTabSz="685800" rtl="0" latinLnBrk="0">
        <a:lnSpc>
          <a:spcPct val="110000"/>
        </a:lnSpc>
        <a:spcBef>
          <a:spcPts val="600"/>
        </a:spcBef>
        <a:spcAft>
          <a:spcPts val="0"/>
        </a:spcAft>
        <a:buClrTx/>
        <a:buSzPct val="80000"/>
        <a:buFontTx/>
        <a:buChar char="♦"/>
        <a:tabLst/>
        <a:defRPr sz="1900" b="0" i="0" u="none" strike="noStrike" cap="none" spc="0" baseline="0">
          <a:ln>
            <a:noFill/>
          </a:ln>
          <a:solidFill>
            <a:srgbClr val="000000"/>
          </a:solidFill>
          <a:uFillTx/>
          <a:latin typeface="+mn-lt"/>
          <a:ea typeface="+mn-ea"/>
          <a:cs typeface="+mn-cs"/>
          <a:sym typeface="Neue Haas Grotesk Text Pro 55 R"/>
        </a:defRPr>
      </a:lvl2pPr>
      <a:lvl3pPr marL="374073" marR="0" indent="-236913"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3pPr>
      <a:lvl4pPr marL="563880" marR="0" indent="-289560" algn="l" defTabSz="685800" rtl="0" latinLnBrk="0">
        <a:lnSpc>
          <a:spcPct val="110000"/>
        </a:lnSpc>
        <a:spcBef>
          <a:spcPts val="600"/>
        </a:spcBef>
        <a:spcAft>
          <a:spcPts val="0"/>
        </a:spcAft>
        <a:buClrTx/>
        <a:buSzPct val="120000"/>
        <a:buFontTx/>
        <a:buChar char="•"/>
        <a:tabLst/>
        <a:defRPr sz="1900" b="0" i="0" u="none" strike="noStrike" cap="none" spc="0" baseline="0">
          <a:ln>
            <a:noFill/>
          </a:ln>
          <a:solidFill>
            <a:srgbClr val="000000"/>
          </a:solidFill>
          <a:uFillTx/>
          <a:latin typeface="+mn-lt"/>
          <a:ea typeface="+mn-ea"/>
          <a:cs typeface="+mn-cs"/>
          <a:sym typeface="Neue Haas Grotesk Text Pro 55 R"/>
        </a:defRPr>
      </a:lvl4pPr>
      <a:lvl5pPr marL="9363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5pPr>
      <a:lvl6pPr marL="110783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6pPr>
      <a:lvl7pPr marL="12792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7pPr>
      <a:lvl8pPr marL="145073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8pPr>
      <a:lvl9pPr marL="16221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9pPr>
    </p:bodyStyle>
    <p:otherStyle>
      <a:lvl1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1pPr>
      <a:lvl2pPr marL="0" marR="0" indent="2286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2pPr>
      <a:lvl3pPr marL="0" marR="0" indent="4572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3pPr>
      <a:lvl4pPr marL="0" marR="0" indent="6858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4pPr>
      <a:lvl5pPr marL="0" marR="0" indent="9144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5pPr>
      <a:lvl6pPr marL="0" marR="0" indent="11430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6pPr>
      <a:lvl7pPr marL="0" marR="0" indent="13716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7pPr>
      <a:lvl8pPr marL="0" marR="0" indent="16002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8pPr>
      <a:lvl9pPr marL="0" marR="0" indent="18288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9pPr>
    </p:otherStyle>
  </p:txStyles>
  <p:extLst>
    <p:ext uri="{27BBF7A9-308A-43DC-89C8-2F10F3537804}">
      <p15:sldGuideLst xmlns:p15="http://schemas.microsoft.com/office/powerpoint/2012/main">
        <p15:guide id="1" orient="horz" pos="4320">
          <p15:clr>
            <a:srgbClr val="F26B43"/>
          </p15:clr>
        </p15:guide>
        <p15:guide id="2" pos="7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 y="228600"/>
            <a:ext cx="11277600" cy="1143000"/>
          </a:xfrm>
          <a:prstGeom prst="rect">
            <a:avLst/>
          </a:prstGeom>
        </p:spPr>
        <p:txBody>
          <a:bodyPr vert="horz" lIns="91440" tIns="45720" rIns="91440" bIns="45720" rtlCol="0" anchor="ctr">
            <a:noAutofit/>
          </a:bodyPr>
          <a:lstStyle/>
          <a:p>
            <a:r>
              <a:rPr lang="en-US"/>
              <a:t>Arial 28 Slide Title</a:t>
            </a:r>
          </a:p>
        </p:txBody>
      </p:sp>
      <p:sp>
        <p:nvSpPr>
          <p:cNvPr id="3" name="Text Placeholder 2"/>
          <p:cNvSpPr>
            <a:spLocks noGrp="1"/>
          </p:cNvSpPr>
          <p:nvPr>
            <p:ph type="body" idx="1"/>
          </p:nvPr>
        </p:nvSpPr>
        <p:spPr>
          <a:xfrm>
            <a:off x="426720" y="1371600"/>
            <a:ext cx="11277600" cy="5029200"/>
          </a:xfrm>
          <a:prstGeom prst="rect">
            <a:avLst/>
          </a:prstGeom>
        </p:spPr>
        <p:txBody>
          <a:bodyPr vert="horz" lIns="91440" tIns="45720" rIns="91440" bIns="45720" rtlCol="0">
            <a:noAutofit/>
          </a:bodyPr>
          <a:lstStyle/>
          <a:p>
            <a:pPr lvl="0"/>
            <a:r>
              <a:rPr lang="en-US"/>
              <a:t>Times New Roman 24</a:t>
            </a:r>
          </a:p>
          <a:p>
            <a:pPr lvl="1"/>
            <a:r>
              <a:rPr lang="en-US"/>
              <a:t>Times New Roman 24</a:t>
            </a:r>
          </a:p>
          <a:p>
            <a:pPr lvl="2"/>
            <a:r>
              <a:rPr lang="en-US"/>
              <a:t>Times New Roman 22</a:t>
            </a:r>
          </a:p>
          <a:p>
            <a:pPr lvl="3"/>
            <a:r>
              <a:rPr lang="en-US"/>
              <a:t>Times New Roman 18</a:t>
            </a:r>
          </a:p>
        </p:txBody>
      </p:sp>
      <p:sp>
        <p:nvSpPr>
          <p:cNvPr id="5" name="Footer Placeholder 4"/>
          <p:cNvSpPr>
            <a:spLocks noGrp="1"/>
          </p:cNvSpPr>
          <p:nvPr>
            <p:ph type="ftr" sz="quarter" idx="3"/>
          </p:nvPr>
        </p:nvSpPr>
        <p:spPr>
          <a:xfrm>
            <a:off x="426720" y="6400799"/>
            <a:ext cx="11277600" cy="457200"/>
          </a:xfrm>
          <a:prstGeom prst="rect">
            <a:avLst/>
          </a:prstGeom>
        </p:spPr>
        <p:txBody>
          <a:bodyPr vert="horz" lIns="91440" tIns="45720" rIns="91440" bIns="45720" rtlCol="0" anchor="t" anchorCtr="0"/>
          <a:lstStyle>
            <a:lvl1pPr algn="l">
              <a:defRPr sz="1000" i="1">
                <a:solidFill>
                  <a:srgbClr val="4D4F53"/>
                </a:solidFill>
                <a:latin typeface="+mj-lt"/>
              </a:defRPr>
            </a:lvl1pPr>
          </a:lstStyle>
          <a:p>
            <a:r>
              <a:rPr lang="en-US"/>
              <a:t>Source: </a:t>
            </a:r>
          </a:p>
        </p:txBody>
      </p:sp>
      <p:sp>
        <p:nvSpPr>
          <p:cNvPr id="6" name="Slide Number Placeholder 5"/>
          <p:cNvSpPr>
            <a:spLocks noGrp="1"/>
          </p:cNvSpPr>
          <p:nvPr>
            <p:ph type="sldNum" sz="quarter" idx="4"/>
          </p:nvPr>
        </p:nvSpPr>
        <p:spPr>
          <a:xfrm>
            <a:off x="11389896" y="0"/>
            <a:ext cx="802105" cy="274320"/>
          </a:xfrm>
          <a:prstGeom prst="rect">
            <a:avLst/>
          </a:prstGeom>
        </p:spPr>
        <p:txBody>
          <a:bodyPr vert="horz" lIns="91440" tIns="45720" rIns="91440" bIns="45720" rtlCol="0" anchor="ctr"/>
          <a:lstStyle>
            <a:lvl1pPr algn="ctr">
              <a:defRPr sz="1000" b="1">
                <a:solidFill>
                  <a:schemeClr val="tx2">
                    <a:lumMod val="50000"/>
                  </a:schemeClr>
                </a:solidFill>
                <a:latin typeface="Arial Black" panose="020B0A04020102020204" pitchFamily="34" charset="0"/>
              </a:defRPr>
            </a:lvl1pPr>
          </a:lstStyle>
          <a:p>
            <a:fld id="{48E77DF0-1315-4130-8032-8CACB4492BBE}" type="slidenum">
              <a:rPr lang="en-US" smtClean="0"/>
              <a:pPr/>
              <a:t>‹#›</a:t>
            </a:fld>
            <a:endParaRPr lang="en-US"/>
          </a:p>
        </p:txBody>
      </p:sp>
    </p:spTree>
    <p:extLst>
      <p:ext uri="{BB962C8B-B14F-4D97-AF65-F5344CB8AC3E}">
        <p14:creationId xmlns:p14="http://schemas.microsoft.com/office/powerpoint/2010/main" val="294310422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Lst>
  <p:txStyles>
    <p:titleStyle>
      <a:lvl1pPr algn="l" defTabSz="685629" rtl="0" eaLnBrk="1" latinLnBrk="0" hangingPunct="1">
        <a:lnSpc>
          <a:spcPct val="90000"/>
        </a:lnSpc>
        <a:spcBef>
          <a:spcPct val="0"/>
        </a:spcBef>
        <a:buNone/>
        <a:defRPr sz="2800" kern="1200">
          <a:solidFill>
            <a:srgbClr val="0077A1"/>
          </a:solidFill>
          <a:latin typeface="+mj-lt"/>
          <a:ea typeface="+mj-ea"/>
          <a:cs typeface="+mj-cs"/>
        </a:defRPr>
      </a:lvl1pPr>
    </p:titleStyle>
    <p:bodyStyle>
      <a:lvl1pPr marL="0" indent="0" algn="l" defTabSz="685629" rtl="0" eaLnBrk="1" latinLnBrk="0" hangingPunct="1">
        <a:lnSpc>
          <a:spcPct val="120000"/>
        </a:lnSpc>
        <a:spcBef>
          <a:spcPts val="600"/>
        </a:spcBef>
        <a:buFont typeface="Arial" panose="020B0604020202020204" pitchFamily="34" charset="0"/>
        <a:buNone/>
        <a:defRPr sz="2400" kern="1200">
          <a:solidFill>
            <a:srgbClr val="4D4F53"/>
          </a:solidFill>
          <a:latin typeface="+mn-lt"/>
          <a:ea typeface="+mn-ea"/>
          <a:cs typeface="+mn-cs"/>
        </a:defRPr>
      </a:lvl1pPr>
      <a:lvl2pPr marL="274252" indent="-274252" algn="l" defTabSz="685629" rtl="0" eaLnBrk="1" latinLnBrk="0" hangingPunct="1">
        <a:lnSpc>
          <a:spcPct val="120000"/>
        </a:lnSpc>
        <a:spcBef>
          <a:spcPts val="300"/>
        </a:spcBef>
        <a:buClr>
          <a:srgbClr val="0077A1"/>
        </a:buClr>
        <a:buSzPct val="80000"/>
        <a:buFontTx/>
        <a:buChar char="♦"/>
        <a:defRPr sz="2400" kern="1200">
          <a:solidFill>
            <a:srgbClr val="4D4F53"/>
          </a:solidFill>
          <a:latin typeface="+mn-lt"/>
          <a:ea typeface="+mn-ea"/>
          <a:cs typeface="+mn-cs"/>
        </a:defRPr>
      </a:lvl2pPr>
      <a:lvl3pPr marL="548503" indent="-274252" algn="l" defTabSz="685629" rtl="0" eaLnBrk="1" latinLnBrk="0" hangingPunct="1">
        <a:lnSpc>
          <a:spcPct val="100000"/>
        </a:lnSpc>
        <a:spcBef>
          <a:spcPts val="300"/>
        </a:spcBef>
        <a:buClr>
          <a:srgbClr val="0077A1"/>
        </a:buClr>
        <a:buSzPct val="100000"/>
        <a:buFont typeface="Wingdings" panose="05000000000000000000" pitchFamily="2" charset="2"/>
        <a:buChar char="§"/>
        <a:defRPr sz="2200" kern="1200">
          <a:solidFill>
            <a:srgbClr val="4D4F53"/>
          </a:solidFill>
          <a:latin typeface="+mn-lt"/>
          <a:ea typeface="+mn-ea"/>
          <a:cs typeface="+mn-cs"/>
        </a:defRPr>
      </a:lvl3pPr>
      <a:lvl4pPr marL="822755" indent="-274252" algn="l" defTabSz="685629" rtl="0" eaLnBrk="1" latinLnBrk="0" hangingPunct="1">
        <a:lnSpc>
          <a:spcPct val="100000"/>
        </a:lnSpc>
        <a:spcBef>
          <a:spcPts val="300"/>
        </a:spcBef>
        <a:buClr>
          <a:srgbClr val="0077A1"/>
        </a:buClr>
        <a:buSzPct val="120000"/>
        <a:buFont typeface="Arial" panose="020B0604020202020204" pitchFamily="34" charset="0"/>
        <a:buChar char="•"/>
        <a:defRPr sz="1800" kern="1200">
          <a:solidFill>
            <a:srgbClr val="4D4F53"/>
          </a:solidFill>
          <a:latin typeface="+mn-lt"/>
          <a:ea typeface="+mn-ea"/>
          <a:cs typeface="+mn-cs"/>
        </a:defRPr>
      </a:lvl4pPr>
      <a:lvl5pPr marL="1542664" indent="-171407" algn="l" defTabSz="685629" rtl="0" eaLnBrk="1" latinLnBrk="0" hangingPunct="1">
        <a:lnSpc>
          <a:spcPct val="90000"/>
        </a:lnSpc>
        <a:spcBef>
          <a:spcPts val="375"/>
        </a:spcBef>
        <a:buFont typeface="Arial" panose="020B0604020202020204" pitchFamily="34" charset="0"/>
        <a:buChar char="•"/>
        <a:defRPr sz="1350" kern="1200">
          <a:solidFill>
            <a:srgbClr val="4D4F53"/>
          </a:solidFill>
          <a:latin typeface="+mn-lt"/>
          <a:ea typeface="+mn-ea"/>
          <a:cs typeface="+mn-cs"/>
        </a:defRPr>
      </a:lvl5pPr>
      <a:lvl6pPr marL="1885479"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7"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49B40-4112-E313-BFCA-29A4B2518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C60DBC-4965-08C6-8E2B-404C440B1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9760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90000"/>
        </a:lnSpc>
        <a:spcBef>
          <a:spcPct val="0"/>
        </a:spcBef>
        <a:buNone/>
        <a:defRPr sz="4400" b="1" i="0" kern="1200">
          <a:solidFill>
            <a:schemeClr val="tx1"/>
          </a:solidFill>
          <a:latin typeface="NeueHaasGrotesk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Grotesk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Grotesk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Grotesk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1" y="1600200"/>
            <a:ext cx="10972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5"/>
          <p:cNvSpPr>
            <a:spLocks noGrp="1" noChangeArrowheads="1"/>
          </p:cNvSpPr>
          <p:nvPr>
            <p:ph type="title"/>
          </p:nvPr>
        </p:nvSpPr>
        <p:spPr bwMode="auto">
          <a:xfrm>
            <a:off x="609601" y="3048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16253271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rtl="0" eaLnBrk="1" fontAlgn="base" hangingPunct="1">
        <a:spcBef>
          <a:spcPct val="0"/>
        </a:spcBef>
        <a:spcAft>
          <a:spcPct val="0"/>
        </a:spcAft>
        <a:defRPr sz="4199">
          <a:solidFill>
            <a:schemeClr val="tx2"/>
          </a:solidFill>
          <a:latin typeface="+mj-lt"/>
          <a:ea typeface="+mj-ea"/>
          <a:cs typeface="+mj-cs"/>
        </a:defRPr>
      </a:lvl1pPr>
      <a:lvl2pPr algn="l" rtl="0" eaLnBrk="1" fontAlgn="base" hangingPunct="1">
        <a:spcBef>
          <a:spcPct val="0"/>
        </a:spcBef>
        <a:spcAft>
          <a:spcPct val="0"/>
        </a:spcAft>
        <a:defRPr sz="4199">
          <a:solidFill>
            <a:schemeClr val="tx2"/>
          </a:solidFill>
          <a:latin typeface="Arial" charset="0"/>
        </a:defRPr>
      </a:lvl2pPr>
      <a:lvl3pPr algn="l" rtl="0" eaLnBrk="1" fontAlgn="base" hangingPunct="1">
        <a:spcBef>
          <a:spcPct val="0"/>
        </a:spcBef>
        <a:spcAft>
          <a:spcPct val="0"/>
        </a:spcAft>
        <a:defRPr sz="4199">
          <a:solidFill>
            <a:schemeClr val="tx2"/>
          </a:solidFill>
          <a:latin typeface="Arial" charset="0"/>
        </a:defRPr>
      </a:lvl3pPr>
      <a:lvl4pPr algn="l" rtl="0" eaLnBrk="1" fontAlgn="base" hangingPunct="1">
        <a:spcBef>
          <a:spcPct val="0"/>
        </a:spcBef>
        <a:spcAft>
          <a:spcPct val="0"/>
        </a:spcAft>
        <a:defRPr sz="4199">
          <a:solidFill>
            <a:schemeClr val="tx2"/>
          </a:solidFill>
          <a:latin typeface="Arial" charset="0"/>
        </a:defRPr>
      </a:lvl4pPr>
      <a:lvl5pPr algn="l" rtl="0" eaLnBrk="1" fontAlgn="base" hangingPunct="1">
        <a:spcBef>
          <a:spcPct val="0"/>
        </a:spcBef>
        <a:spcAft>
          <a:spcPct val="0"/>
        </a:spcAft>
        <a:defRPr sz="4199">
          <a:solidFill>
            <a:schemeClr val="tx2"/>
          </a:solidFill>
          <a:latin typeface="Arial" charset="0"/>
        </a:defRPr>
      </a:lvl5pPr>
      <a:lvl6pPr marL="457086" algn="l" rtl="0" eaLnBrk="1" fontAlgn="base" hangingPunct="1">
        <a:spcBef>
          <a:spcPct val="0"/>
        </a:spcBef>
        <a:spcAft>
          <a:spcPct val="0"/>
        </a:spcAft>
        <a:defRPr sz="4199">
          <a:solidFill>
            <a:schemeClr val="tx2"/>
          </a:solidFill>
          <a:latin typeface="Arial" charset="0"/>
        </a:defRPr>
      </a:lvl6pPr>
      <a:lvl7pPr marL="914172" algn="l" rtl="0" eaLnBrk="1" fontAlgn="base" hangingPunct="1">
        <a:spcBef>
          <a:spcPct val="0"/>
        </a:spcBef>
        <a:spcAft>
          <a:spcPct val="0"/>
        </a:spcAft>
        <a:defRPr sz="4199">
          <a:solidFill>
            <a:schemeClr val="tx2"/>
          </a:solidFill>
          <a:latin typeface="Arial" charset="0"/>
        </a:defRPr>
      </a:lvl7pPr>
      <a:lvl8pPr marL="1371257" algn="l" rtl="0" eaLnBrk="1" fontAlgn="base" hangingPunct="1">
        <a:spcBef>
          <a:spcPct val="0"/>
        </a:spcBef>
        <a:spcAft>
          <a:spcPct val="0"/>
        </a:spcAft>
        <a:defRPr sz="4199">
          <a:solidFill>
            <a:schemeClr val="tx2"/>
          </a:solidFill>
          <a:latin typeface="Arial" charset="0"/>
        </a:defRPr>
      </a:lvl8pPr>
      <a:lvl9pPr marL="1828343" algn="l" rtl="0" eaLnBrk="1" fontAlgn="base" hangingPunct="1">
        <a:spcBef>
          <a:spcPct val="0"/>
        </a:spcBef>
        <a:spcAft>
          <a:spcPct val="0"/>
        </a:spcAft>
        <a:defRPr sz="4199">
          <a:solidFill>
            <a:schemeClr val="tx2"/>
          </a:solidFill>
          <a:latin typeface="Arial" charset="0"/>
        </a:defRPr>
      </a:lvl9pPr>
    </p:titleStyle>
    <p:bodyStyle>
      <a:lvl1pPr marL="342815" indent="-342815" algn="l" rtl="0" eaLnBrk="1" fontAlgn="base" hangingPunct="1">
        <a:spcBef>
          <a:spcPct val="20000"/>
        </a:spcBef>
        <a:spcAft>
          <a:spcPct val="0"/>
        </a:spcAft>
        <a:buClr>
          <a:schemeClr val="accent2"/>
        </a:buClr>
        <a:buChar char="•"/>
        <a:defRPr sz="3199">
          <a:solidFill>
            <a:schemeClr val="tx1"/>
          </a:solidFill>
          <a:latin typeface="+mn-lt"/>
          <a:ea typeface="+mn-ea"/>
          <a:cs typeface="+mn-cs"/>
        </a:defRPr>
      </a:lvl1pPr>
      <a:lvl2pPr marL="742765" indent="-285679" algn="l" rtl="0" eaLnBrk="1" fontAlgn="base" hangingPunct="1">
        <a:spcBef>
          <a:spcPct val="20000"/>
        </a:spcBef>
        <a:spcAft>
          <a:spcPct val="0"/>
        </a:spcAft>
        <a:buClr>
          <a:schemeClr val="accent2"/>
        </a:buClr>
        <a:buChar char="•"/>
        <a:defRPr sz="2800">
          <a:solidFill>
            <a:schemeClr val="tx1"/>
          </a:solidFill>
          <a:latin typeface="+mn-lt"/>
        </a:defRPr>
      </a:lvl2pPr>
      <a:lvl3pPr marL="1142715" indent="-228543" algn="l" rtl="0" eaLnBrk="1" fontAlgn="base" hangingPunct="1">
        <a:spcBef>
          <a:spcPct val="20000"/>
        </a:spcBef>
        <a:spcAft>
          <a:spcPct val="0"/>
        </a:spcAft>
        <a:buClr>
          <a:schemeClr val="accent2"/>
        </a:buClr>
        <a:buChar char="•"/>
        <a:defRPr sz="2400">
          <a:solidFill>
            <a:schemeClr val="tx1"/>
          </a:solidFill>
          <a:latin typeface="+mn-lt"/>
        </a:defRPr>
      </a:lvl3pPr>
      <a:lvl4pPr marL="1599800" indent="-228543" algn="l" rtl="0" eaLnBrk="1" fontAlgn="base" hangingPunct="1">
        <a:spcBef>
          <a:spcPct val="20000"/>
        </a:spcBef>
        <a:spcAft>
          <a:spcPct val="0"/>
        </a:spcAft>
        <a:buClr>
          <a:schemeClr val="accent2"/>
        </a:buClr>
        <a:buChar char="•"/>
        <a:defRPr sz="2000">
          <a:solidFill>
            <a:schemeClr val="tx1"/>
          </a:solidFill>
          <a:latin typeface="+mn-lt"/>
        </a:defRPr>
      </a:lvl4pPr>
      <a:lvl5pPr marL="2056886" indent="-228543" algn="l" rtl="0" eaLnBrk="1" fontAlgn="base" hangingPunct="1">
        <a:spcBef>
          <a:spcPct val="20000"/>
        </a:spcBef>
        <a:spcAft>
          <a:spcPct val="0"/>
        </a:spcAft>
        <a:buClr>
          <a:schemeClr val="accent2"/>
        </a:buClr>
        <a:buChar char="•"/>
        <a:defRPr sz="2000">
          <a:solidFill>
            <a:schemeClr val="tx1"/>
          </a:solidFill>
          <a:latin typeface="+mn-lt"/>
        </a:defRPr>
      </a:lvl5pPr>
      <a:lvl6pPr marL="2513972" indent="-228543" algn="l" rtl="0" eaLnBrk="1" fontAlgn="base" hangingPunct="1">
        <a:spcBef>
          <a:spcPct val="20000"/>
        </a:spcBef>
        <a:spcAft>
          <a:spcPct val="0"/>
        </a:spcAft>
        <a:buClr>
          <a:schemeClr val="accent2"/>
        </a:buClr>
        <a:buChar char="•"/>
        <a:defRPr sz="2000">
          <a:solidFill>
            <a:schemeClr val="tx1"/>
          </a:solidFill>
          <a:latin typeface="+mn-lt"/>
        </a:defRPr>
      </a:lvl6pPr>
      <a:lvl7pPr marL="2971057" indent="-228543" algn="l" rtl="0" eaLnBrk="1" fontAlgn="base" hangingPunct="1">
        <a:spcBef>
          <a:spcPct val="20000"/>
        </a:spcBef>
        <a:spcAft>
          <a:spcPct val="0"/>
        </a:spcAft>
        <a:buClr>
          <a:schemeClr val="accent2"/>
        </a:buClr>
        <a:buChar char="•"/>
        <a:defRPr sz="2000">
          <a:solidFill>
            <a:schemeClr val="tx1"/>
          </a:solidFill>
          <a:latin typeface="+mn-lt"/>
        </a:defRPr>
      </a:lvl7pPr>
      <a:lvl8pPr marL="3428143" indent="-228543" algn="l" rtl="0" eaLnBrk="1" fontAlgn="base" hangingPunct="1">
        <a:spcBef>
          <a:spcPct val="20000"/>
        </a:spcBef>
        <a:spcAft>
          <a:spcPct val="0"/>
        </a:spcAft>
        <a:buClr>
          <a:schemeClr val="accent2"/>
        </a:buClr>
        <a:buChar char="•"/>
        <a:defRPr sz="2000">
          <a:solidFill>
            <a:schemeClr val="tx1"/>
          </a:solidFill>
          <a:latin typeface="+mn-lt"/>
        </a:defRPr>
      </a:lvl8pPr>
      <a:lvl9pPr marL="3885229" indent="-228543" algn="l" rtl="0" eaLnBrk="1" fontAlgn="base" hangingPunct="1">
        <a:spcBef>
          <a:spcPct val="20000"/>
        </a:spcBef>
        <a:spcAft>
          <a:spcPct val="0"/>
        </a:spcAft>
        <a:buClr>
          <a:schemeClr val="accent2"/>
        </a:buClr>
        <a:buChar char="•"/>
        <a:defRPr sz="2000">
          <a:solidFill>
            <a:schemeClr val="tx1"/>
          </a:solidFill>
          <a:latin typeface="+mn-lt"/>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dicare.gov/Pubs/pdf/02154-Medicare-Hospice-Benefit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hyperlink" Target="mailto:htaylor1@elara.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hyperlink" Target="mailto:acpdept@parkbiew.com" TargetMode="External"/><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qsource.org/webinars" TargetMode="Externa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Placeholder 15"/>
          <p:cNvSpPr txBox="1">
            <a:spLocks noGrp="1"/>
          </p:cNvSpPr>
          <p:nvPr>
            <p:ph type="body" sz="quarter" idx="1"/>
          </p:nvPr>
        </p:nvSpPr>
        <p:spPr>
          <a:xfrm>
            <a:off x="548957" y="4062712"/>
            <a:ext cx="9853392" cy="1272686"/>
          </a:xfrm>
          <a:prstGeom prst="rect">
            <a:avLst/>
          </a:prstGeom>
        </p:spPr>
        <p:txBody>
          <a:bodyPr>
            <a:normAutofit fontScale="92500" lnSpcReduction="10000"/>
          </a:bodyPr>
          <a:lstStyle/>
          <a:p>
            <a:r>
              <a:rPr lang="en-US" sz="2800" dirty="0"/>
              <a:t>Presented By: </a:t>
            </a:r>
          </a:p>
          <a:p>
            <a:endParaRPr lang="en-US" sz="2800" dirty="0"/>
          </a:p>
          <a:p>
            <a:r>
              <a:rPr lang="en-US" sz="2800" dirty="0"/>
              <a:t>Heather Taylor| Account Executive| Elara Caring</a:t>
            </a:r>
          </a:p>
          <a:p>
            <a:r>
              <a:rPr lang="en-US" sz="2800" dirty="0"/>
              <a:t>Rev. Michael Kinsey| Advance Care Planning Specialist| Parkview Health</a:t>
            </a:r>
          </a:p>
          <a:p>
            <a:endParaRPr lang="en-US" sz="2800" dirty="0"/>
          </a:p>
          <a:p>
            <a:endParaRPr lang="en-US" sz="2800" dirty="0"/>
          </a:p>
          <a:p>
            <a:endParaRPr lang="en-US" sz="2800" dirty="0"/>
          </a:p>
          <a:p>
            <a:endParaRPr lang="en-US" sz="2800" dirty="0"/>
          </a:p>
        </p:txBody>
      </p:sp>
      <p:sp>
        <p:nvSpPr>
          <p:cNvPr id="79" name="Title 13"/>
          <p:cNvSpPr txBox="1">
            <a:spLocks noGrp="1"/>
          </p:cNvSpPr>
          <p:nvPr>
            <p:ph type="title"/>
          </p:nvPr>
        </p:nvSpPr>
        <p:spPr>
          <a:xfrm>
            <a:off x="548957" y="3235960"/>
            <a:ext cx="10609038" cy="649225"/>
          </a:xfrm>
          <a:prstGeom prst="rect">
            <a:avLst/>
          </a:prstGeom>
        </p:spPr>
        <p:txBody>
          <a:bodyPr>
            <a:noAutofit/>
          </a:bodyPr>
          <a:lstStyle>
            <a:lvl1pPr defTabSz="1207008">
              <a:defRPr sz="8096"/>
            </a:lvl1pPr>
          </a:lstStyle>
          <a:p>
            <a:r>
              <a:rPr lang="en-US" sz="4400" b="0" i="0" dirty="0">
                <a:solidFill>
                  <a:schemeClr val="bg1"/>
                </a:solidFill>
                <a:effectLst/>
                <a:latin typeface="+mj-lt"/>
              </a:rPr>
              <a:t>Care Coordination Series Part 3:</a:t>
            </a:r>
            <a:br>
              <a:rPr lang="en-US" sz="4400" b="0" i="0" dirty="0">
                <a:solidFill>
                  <a:schemeClr val="bg1"/>
                </a:solidFill>
                <a:effectLst/>
                <a:latin typeface="+mj-lt"/>
              </a:rPr>
            </a:br>
            <a:r>
              <a:rPr lang="en-US" sz="4400" b="0" i="0" dirty="0">
                <a:solidFill>
                  <a:schemeClr val="bg1"/>
                </a:solidFill>
                <a:effectLst/>
                <a:latin typeface="+mj-lt"/>
              </a:rPr>
              <a:t>Hospice Settings and Advance Care Planning</a:t>
            </a:r>
            <a:endParaRPr lang="en-US" sz="4400" dirty="0">
              <a:solidFill>
                <a:schemeClr val="bg1"/>
              </a:solidFill>
              <a:latin typeface="+mj-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C34BD-F7C5-6833-A124-B0DC9B5D5951}"/>
              </a:ext>
            </a:extLst>
          </p:cNvPr>
          <p:cNvSpPr>
            <a:spLocks noGrp="1"/>
          </p:cNvSpPr>
          <p:nvPr>
            <p:ph type="body" sz="quarter" idx="16"/>
          </p:nvPr>
        </p:nvSpPr>
        <p:spPr>
          <a:xfrm>
            <a:off x="457197" y="145067"/>
            <a:ext cx="11277605" cy="1065009"/>
          </a:xfrm>
        </p:spPr>
        <p:txBody>
          <a:bodyPr/>
          <a:lstStyle/>
          <a:p>
            <a:r>
              <a:rPr lang="en-US" dirty="0"/>
              <a:t>Connecting to service is easy, but often too late</a:t>
            </a:r>
          </a:p>
        </p:txBody>
      </p:sp>
      <p:sp>
        <p:nvSpPr>
          <p:cNvPr id="3" name="Text Placeholder 2">
            <a:extLst>
              <a:ext uri="{FF2B5EF4-FFF2-40B4-BE49-F238E27FC236}">
                <a16:creationId xmlns:a16="http://schemas.microsoft.com/office/drawing/2014/main" id="{26D90414-DC95-FFCB-F1C4-218A00B52773}"/>
              </a:ext>
            </a:extLst>
          </p:cNvPr>
          <p:cNvSpPr>
            <a:spLocks noGrp="1"/>
          </p:cNvSpPr>
          <p:nvPr>
            <p:ph type="body" sz="half" idx="17"/>
          </p:nvPr>
        </p:nvSpPr>
        <p:spPr>
          <a:xfrm>
            <a:off x="457197" y="920932"/>
            <a:ext cx="9073330" cy="5622499"/>
          </a:xfrm>
        </p:spPr>
        <p:txBody>
          <a:bodyPr/>
          <a:lstStyle/>
          <a:p>
            <a:r>
              <a:rPr lang="en-US" dirty="0"/>
              <a:t>According to the NHPCO (National Hospice and Palliative Care Organization) over HALF of the patients connected to Hospice care only get about 18 days of care on average. </a:t>
            </a:r>
          </a:p>
          <a:p>
            <a:r>
              <a:rPr lang="en-US" b="1" u="sng" dirty="0"/>
              <a:t>The goal: </a:t>
            </a:r>
            <a:r>
              <a:rPr lang="en-US" dirty="0"/>
              <a:t>Refer to hospice sooner to ensure individuals and their families receive the minimum of 180 days of care they are entitled to. Doing so will :</a:t>
            </a:r>
          </a:p>
          <a:p>
            <a:pPr marL="342900" indent="-342900">
              <a:buFont typeface="Arial" panose="020B0604020202020204" pitchFamily="34" charset="0"/>
              <a:buChar char="•"/>
            </a:pPr>
            <a:r>
              <a:rPr lang="en-US" dirty="0"/>
              <a:t>	Enhance quality of life</a:t>
            </a:r>
          </a:p>
          <a:p>
            <a:pPr marL="342900" indent="-342900">
              <a:buFont typeface="Arial" panose="020B0604020202020204" pitchFamily="34" charset="0"/>
              <a:buChar char="•"/>
            </a:pPr>
            <a:r>
              <a:rPr lang="en-US" dirty="0"/>
              <a:t>	Allow Focus on personal goals</a:t>
            </a:r>
          </a:p>
          <a:p>
            <a:pPr marL="342900" indent="-342900">
              <a:buFont typeface="Arial" panose="020B0604020202020204" pitchFamily="34" charset="0"/>
              <a:buChar char="•"/>
            </a:pPr>
            <a:r>
              <a:rPr lang="en-US" dirty="0"/>
              <a:t>	Encourage minimal disruptions to daily activities </a:t>
            </a:r>
          </a:p>
          <a:p>
            <a:pPr marL="342900" indent="-342900">
              <a:buFont typeface="Arial" panose="020B0604020202020204" pitchFamily="34" charset="0"/>
              <a:buChar char="•"/>
            </a:pPr>
            <a:r>
              <a:rPr lang="en-US" dirty="0"/>
              <a:t>	Provide support for patients &amp; families when needed most</a:t>
            </a:r>
          </a:p>
          <a:p>
            <a:pPr marL="342900" indent="-342900">
              <a:buFont typeface="Arial" panose="020B0604020202020204" pitchFamily="34" charset="0"/>
              <a:buChar char="•"/>
            </a:pPr>
            <a:r>
              <a:rPr lang="en-US" dirty="0"/>
              <a:t>	Reduce unnecessary ER visits and hospitalizations</a:t>
            </a:r>
          </a:p>
          <a:p>
            <a:r>
              <a:rPr lang="en-US" dirty="0"/>
              <a:t>	</a:t>
            </a:r>
          </a:p>
        </p:txBody>
      </p:sp>
    </p:spTree>
    <p:extLst>
      <p:ext uri="{BB962C8B-B14F-4D97-AF65-F5344CB8AC3E}">
        <p14:creationId xmlns:p14="http://schemas.microsoft.com/office/powerpoint/2010/main" val="2056582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0844B-0460-BE5D-7372-322261E92E76}"/>
              </a:ext>
            </a:extLst>
          </p:cNvPr>
          <p:cNvSpPr>
            <a:spLocks noGrp="1"/>
          </p:cNvSpPr>
          <p:nvPr>
            <p:ph type="body" sz="quarter" idx="16"/>
          </p:nvPr>
        </p:nvSpPr>
        <p:spPr>
          <a:xfrm>
            <a:off x="457197" y="0"/>
            <a:ext cx="11277605" cy="1065009"/>
          </a:xfrm>
        </p:spPr>
        <p:txBody>
          <a:bodyPr>
            <a:noAutofit/>
          </a:bodyPr>
          <a:lstStyle/>
          <a:p>
            <a:r>
              <a:rPr lang="en-US" sz="3600" dirty="0"/>
              <a:t>What can we do as a whole in the Healthcare community?</a:t>
            </a:r>
          </a:p>
        </p:txBody>
      </p:sp>
      <p:sp>
        <p:nvSpPr>
          <p:cNvPr id="3" name="Text Placeholder 2">
            <a:extLst>
              <a:ext uri="{FF2B5EF4-FFF2-40B4-BE49-F238E27FC236}">
                <a16:creationId xmlns:a16="http://schemas.microsoft.com/office/drawing/2014/main" id="{90CE502A-594B-5895-2E72-07F8E9E72AD9}"/>
              </a:ext>
            </a:extLst>
          </p:cNvPr>
          <p:cNvSpPr>
            <a:spLocks noGrp="1"/>
          </p:cNvSpPr>
          <p:nvPr>
            <p:ph type="body" sz="half" idx="17"/>
          </p:nvPr>
        </p:nvSpPr>
        <p:spPr>
          <a:xfrm>
            <a:off x="1943097" y="720888"/>
            <a:ext cx="9073330" cy="5944189"/>
          </a:xfrm>
        </p:spPr>
        <p:txBody>
          <a:bodyPr/>
          <a:lstStyle/>
          <a:p>
            <a:pPr marL="342900" indent="-342900">
              <a:buFont typeface="Arial" panose="020B0604020202020204" pitchFamily="34" charset="0"/>
              <a:buChar char="•"/>
            </a:pPr>
            <a:r>
              <a:rPr lang="en-US" dirty="0"/>
              <a:t>Provide ample hospice education to patients upon initial diagnosis of a disease that is terminal (i.e. a disease that has no cure) such as these common hospice diagnoses: </a:t>
            </a:r>
          </a:p>
          <a:p>
            <a:r>
              <a:rPr lang="en-US" dirty="0"/>
              <a:t>	</a:t>
            </a:r>
            <a:r>
              <a:rPr lang="en-US" b="1" dirty="0"/>
              <a:t>Alzheimer’s, COPD, CHF, Cancer, Parkinson's</a:t>
            </a:r>
            <a:r>
              <a:rPr lang="en-US" dirty="0"/>
              <a:t>	</a:t>
            </a:r>
          </a:p>
          <a:p>
            <a:pPr marL="342900" indent="-342900">
              <a:buFont typeface="Arial" panose="020B0604020202020204" pitchFamily="34" charset="0"/>
              <a:buChar char="•"/>
            </a:pPr>
            <a:r>
              <a:rPr lang="en-US" dirty="0"/>
              <a:t>Hospice and palliative care educated individuals having the ability to meet with clinicians and physicians' regarding hospice eligibility and connecting patients to the service. </a:t>
            </a:r>
          </a:p>
          <a:p>
            <a:pPr marL="342900" indent="-342900">
              <a:buFont typeface="Arial" panose="020B0604020202020204" pitchFamily="34" charset="0"/>
              <a:buChar char="•"/>
            </a:pPr>
            <a:r>
              <a:rPr lang="en-US" dirty="0"/>
              <a:t>Allow a referral to hospice care, even if you feel it’s too early.</a:t>
            </a:r>
          </a:p>
          <a:p>
            <a:pPr marL="342900" indent="-342900">
              <a:buFont typeface="Arial" panose="020B0604020202020204" pitchFamily="34" charset="0"/>
              <a:buChar char="•"/>
            </a:pPr>
            <a:r>
              <a:rPr lang="en-US" dirty="0"/>
              <a:t>Find a new way to initiate conversation about hospice</a:t>
            </a:r>
          </a:p>
          <a:p>
            <a:pPr marL="1028700" lvl="1" indent="-342900"/>
            <a:r>
              <a:rPr lang="en-US" dirty="0"/>
              <a:t>I work with several great people whose jobs are to ensure your symptoms are managed at home, would you be interested in hearing more?</a:t>
            </a:r>
          </a:p>
          <a:p>
            <a:pPr marL="1028700" lvl="1" indent="-342900"/>
            <a:r>
              <a:rPr lang="en-US" dirty="0"/>
              <a:t>I think you could benefit from Medicare's highest level of care in the home, can I have my contact person reach out? </a:t>
            </a:r>
          </a:p>
        </p:txBody>
      </p:sp>
    </p:spTree>
    <p:extLst>
      <p:ext uri="{BB962C8B-B14F-4D97-AF65-F5344CB8AC3E}">
        <p14:creationId xmlns:p14="http://schemas.microsoft.com/office/powerpoint/2010/main" val="755169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16D951-290E-694D-C1C5-FA6BD00C22AF}"/>
              </a:ext>
            </a:extLst>
          </p:cNvPr>
          <p:cNvSpPr>
            <a:spLocks noGrp="1"/>
          </p:cNvSpPr>
          <p:nvPr>
            <p:ph type="body" sz="quarter" idx="16"/>
          </p:nvPr>
        </p:nvSpPr>
        <p:spPr>
          <a:xfrm>
            <a:off x="457197" y="226710"/>
            <a:ext cx="11277605" cy="1065009"/>
          </a:xfrm>
        </p:spPr>
        <p:txBody>
          <a:bodyPr>
            <a:normAutofit fontScale="92500" lnSpcReduction="20000"/>
          </a:bodyPr>
          <a:lstStyle/>
          <a:p>
            <a:r>
              <a:rPr lang="en-US" sz="4400" dirty="0"/>
              <a:t>How do I know when someone is possibly eligible for hospice?</a:t>
            </a:r>
          </a:p>
        </p:txBody>
      </p:sp>
      <p:sp>
        <p:nvSpPr>
          <p:cNvPr id="3" name="Text Placeholder 2">
            <a:extLst>
              <a:ext uri="{FF2B5EF4-FFF2-40B4-BE49-F238E27FC236}">
                <a16:creationId xmlns:a16="http://schemas.microsoft.com/office/drawing/2014/main" id="{0D987082-48A7-FEEB-FF00-BEDD41C32F5F}"/>
              </a:ext>
            </a:extLst>
          </p:cNvPr>
          <p:cNvSpPr>
            <a:spLocks noGrp="1"/>
          </p:cNvSpPr>
          <p:nvPr>
            <p:ph type="body" sz="half" idx="17"/>
          </p:nvPr>
        </p:nvSpPr>
        <p:spPr>
          <a:xfrm>
            <a:off x="2263480" y="1291719"/>
            <a:ext cx="9073330" cy="6028764"/>
          </a:xfrm>
        </p:spPr>
        <p:txBody>
          <a:bodyPr/>
          <a:lstStyle/>
          <a:p>
            <a:r>
              <a:rPr lang="en-US" sz="2400" dirty="0"/>
              <a:t>Have you noticed . . .</a:t>
            </a:r>
          </a:p>
          <a:p>
            <a:pPr lvl="1"/>
            <a:r>
              <a:rPr lang="en-US" sz="2000" dirty="0">
                <a:solidFill>
                  <a:schemeClr val="tx2"/>
                </a:solidFill>
                <a:latin typeface="Arial" panose="020B0604020202020204" pitchFamily="34" charset="0"/>
                <a:cs typeface="Arial" panose="020B0604020202020204" pitchFamily="34" charset="0"/>
              </a:rPr>
              <a:t>Weight loss?</a:t>
            </a:r>
          </a:p>
          <a:p>
            <a:pPr lvl="1"/>
            <a:r>
              <a:rPr lang="en-US" sz="2000" dirty="0">
                <a:solidFill>
                  <a:schemeClr val="tx2"/>
                </a:solidFill>
                <a:latin typeface="Arial" panose="020B0604020202020204" pitchFamily="34" charset="0"/>
                <a:cs typeface="Arial" panose="020B0604020202020204" pitchFamily="34" charset="0"/>
              </a:rPr>
              <a:t>Declining appetite or refusing to eat?</a:t>
            </a:r>
          </a:p>
          <a:p>
            <a:pPr lvl="1"/>
            <a:r>
              <a:rPr lang="en-US" sz="2000" dirty="0">
                <a:solidFill>
                  <a:schemeClr val="tx2"/>
                </a:solidFill>
                <a:latin typeface="Arial" panose="020B0604020202020204" pitchFamily="34" charset="0"/>
                <a:cs typeface="Arial" panose="020B0604020202020204" pitchFamily="34" charset="0"/>
              </a:rPr>
              <a:t>Needing more help with activities of daily living?</a:t>
            </a:r>
          </a:p>
          <a:p>
            <a:pPr lvl="1"/>
            <a:r>
              <a:rPr lang="en-US" sz="2000" dirty="0">
                <a:solidFill>
                  <a:schemeClr val="tx2"/>
                </a:solidFill>
                <a:latin typeface="Arial" panose="020B0604020202020204" pitchFamily="34" charset="0"/>
                <a:cs typeface="Arial" panose="020B0604020202020204" pitchFamily="34" charset="0"/>
              </a:rPr>
              <a:t>Increased fatigue?</a:t>
            </a:r>
          </a:p>
          <a:p>
            <a:pPr lvl="1"/>
            <a:r>
              <a:rPr lang="en-US" sz="2000" dirty="0">
                <a:solidFill>
                  <a:schemeClr val="tx2"/>
                </a:solidFill>
                <a:latin typeface="Arial" panose="020B0604020202020204" pitchFamily="34" charset="0"/>
                <a:cs typeface="Arial" panose="020B0604020202020204" pitchFamily="34" charset="0"/>
              </a:rPr>
              <a:t>Withdrawal or loss of interest from normal activities?</a:t>
            </a:r>
          </a:p>
          <a:p>
            <a:pPr lvl="1"/>
            <a:r>
              <a:rPr lang="en-US" sz="2000" dirty="0">
                <a:solidFill>
                  <a:schemeClr val="tx2"/>
                </a:solidFill>
                <a:latin typeface="Arial" panose="020B0604020202020204" pitchFamily="34" charset="0"/>
                <a:cs typeface="Arial" panose="020B0604020202020204" pitchFamily="34" charset="0"/>
              </a:rPr>
              <a:t>Unexplained loss of bodily functions?</a:t>
            </a:r>
          </a:p>
          <a:p>
            <a:pPr lvl="1"/>
            <a:r>
              <a:rPr lang="en-US" sz="2000" dirty="0">
                <a:solidFill>
                  <a:schemeClr val="tx2"/>
                </a:solidFill>
                <a:latin typeface="Arial" panose="020B0604020202020204" pitchFamily="34" charset="0"/>
                <a:cs typeface="Arial" panose="020B0604020202020204" pitchFamily="34" charset="0"/>
              </a:rPr>
              <a:t>Individuals with an Alzheimer’s or related diagnosis having a decrease in the ability to communicate?</a:t>
            </a:r>
          </a:p>
          <a:p>
            <a:pPr lvl="1"/>
            <a:r>
              <a:rPr lang="en-US" sz="2000" dirty="0">
                <a:solidFill>
                  <a:schemeClr val="tx2"/>
                </a:solidFill>
                <a:latin typeface="Arial" panose="020B0604020202020204" pitchFamily="34" charset="0"/>
                <a:cs typeface="Arial" panose="020B0604020202020204" pitchFamily="34" charset="0"/>
              </a:rPr>
              <a:t>Angina at rest or discomfort with activity?</a:t>
            </a:r>
          </a:p>
          <a:p>
            <a:pPr lvl="1"/>
            <a:r>
              <a:rPr lang="en-US" sz="2000" dirty="0">
                <a:solidFill>
                  <a:schemeClr val="tx2"/>
                </a:solidFill>
                <a:latin typeface="Arial" panose="020B0604020202020204" pitchFamily="34" charset="0"/>
                <a:cs typeface="Arial" panose="020B0604020202020204" pitchFamily="34" charset="0"/>
              </a:rPr>
              <a:t>Increased use of oxygen?</a:t>
            </a:r>
          </a:p>
          <a:p>
            <a:pPr lvl="1"/>
            <a:r>
              <a:rPr lang="en-US" sz="2000" dirty="0">
                <a:solidFill>
                  <a:schemeClr val="tx2"/>
                </a:solidFill>
                <a:latin typeface="Arial" panose="020B0604020202020204" pitchFamily="34" charset="0"/>
                <a:cs typeface="Arial" panose="020B0604020202020204" pitchFamily="34" charset="0"/>
              </a:rPr>
              <a:t>Frequent hospitalizations because of: </a:t>
            </a:r>
          </a:p>
          <a:p>
            <a:pPr lvl="2"/>
            <a:r>
              <a:rPr lang="en-US" sz="2000" dirty="0">
                <a:solidFill>
                  <a:schemeClr val="tx2"/>
                </a:solidFill>
                <a:latin typeface="Arial" panose="020B0604020202020204" pitchFamily="34" charset="0"/>
                <a:cs typeface="Arial" panose="020B0604020202020204" pitchFamily="34" charset="0"/>
              </a:rPr>
              <a:t>Cardiac or respiratory exacerbations</a:t>
            </a:r>
          </a:p>
          <a:p>
            <a:pPr lvl="2"/>
            <a:r>
              <a:rPr lang="en-US" sz="2000" dirty="0">
                <a:solidFill>
                  <a:schemeClr val="tx2"/>
                </a:solidFill>
                <a:latin typeface="Arial" panose="020B0604020202020204" pitchFamily="34" charset="0"/>
                <a:cs typeface="Arial" panose="020B0604020202020204" pitchFamily="34" charset="0"/>
              </a:rPr>
              <a:t>Recurrent infections</a:t>
            </a:r>
          </a:p>
          <a:p>
            <a:pPr lvl="2"/>
            <a:r>
              <a:rPr lang="en-US" sz="2000" dirty="0">
                <a:solidFill>
                  <a:schemeClr val="tx2"/>
                </a:solidFill>
                <a:latin typeface="Arial" panose="020B0604020202020204" pitchFamily="34" charset="0"/>
                <a:cs typeface="Arial" panose="020B0604020202020204" pitchFamily="34" charset="0"/>
              </a:rPr>
              <a:t>Falls</a:t>
            </a:r>
          </a:p>
          <a:p>
            <a:pPr lvl="1"/>
            <a:endParaRPr lang="en-US" sz="2000" dirty="0">
              <a:solidFill>
                <a:schemeClr val="tx2"/>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00775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9E6F91-D029-9C1A-0296-E131D7D36FB2}"/>
              </a:ext>
            </a:extLst>
          </p:cNvPr>
          <p:cNvSpPr>
            <a:spLocks noGrp="1"/>
          </p:cNvSpPr>
          <p:nvPr>
            <p:ph type="body" sz="quarter" idx="16"/>
          </p:nvPr>
        </p:nvSpPr>
        <p:spPr>
          <a:xfrm>
            <a:off x="451008" y="194053"/>
            <a:ext cx="11277605" cy="1065009"/>
          </a:xfrm>
        </p:spPr>
        <p:txBody>
          <a:bodyPr/>
          <a:lstStyle/>
          <a:p>
            <a:r>
              <a:rPr lang="en-US" dirty="0"/>
              <a:t>Barriers and Challenges</a:t>
            </a:r>
          </a:p>
        </p:txBody>
      </p:sp>
      <p:sp>
        <p:nvSpPr>
          <p:cNvPr id="3" name="Text Placeholder 2">
            <a:extLst>
              <a:ext uri="{FF2B5EF4-FFF2-40B4-BE49-F238E27FC236}">
                <a16:creationId xmlns:a16="http://schemas.microsoft.com/office/drawing/2014/main" id="{2E9AA2D4-678B-253A-CD1A-2DA675AD7881}"/>
              </a:ext>
            </a:extLst>
          </p:cNvPr>
          <p:cNvSpPr>
            <a:spLocks noGrp="1"/>
          </p:cNvSpPr>
          <p:nvPr>
            <p:ph type="body" sz="half" idx="17"/>
          </p:nvPr>
        </p:nvSpPr>
        <p:spPr>
          <a:xfrm>
            <a:off x="451008" y="1379489"/>
            <a:ext cx="11740991" cy="5012076"/>
          </a:xfrm>
        </p:spPr>
        <p:txBody>
          <a:bodyPr/>
          <a:lstStyle/>
          <a:p>
            <a:pPr marL="457200" indent="-457200">
              <a:buFont typeface="Arial" panose="020B0604020202020204" pitchFamily="34" charset="0"/>
              <a:buChar char="•"/>
            </a:pPr>
            <a:r>
              <a:rPr lang="en-US" sz="2000" dirty="0"/>
              <a:t>Insecurity in defining the palliative phase </a:t>
            </a:r>
          </a:p>
          <a:p>
            <a:pPr marL="457200" indent="-457200">
              <a:buFont typeface="Arial" panose="020B0604020202020204" pitchFamily="34" charset="0"/>
              <a:buChar char="•"/>
            </a:pPr>
            <a:r>
              <a:rPr lang="en-US" sz="2000" dirty="0"/>
              <a:t>Knowledge deficit in identifying patients who are approaching end of life </a:t>
            </a:r>
          </a:p>
          <a:p>
            <a:pPr marL="457200" indent="-457200">
              <a:buFont typeface="Arial" panose="020B0604020202020204" pitchFamily="34" charset="0"/>
              <a:buChar char="•"/>
            </a:pPr>
            <a:r>
              <a:rPr lang="en-US" sz="2000" dirty="0"/>
              <a:t>Lack of confidence in having end of life conversations</a:t>
            </a:r>
          </a:p>
          <a:p>
            <a:pPr marL="457200" indent="-457200">
              <a:buFont typeface="Arial" panose="020B0604020202020204" pitchFamily="34" charset="0"/>
              <a:buChar char="•"/>
            </a:pPr>
            <a:r>
              <a:rPr lang="en-US" sz="2000" dirty="0"/>
              <a:t>Inexperience with certain disease processes, resulting in insecurity with responding to “gut feelings” </a:t>
            </a:r>
          </a:p>
          <a:p>
            <a:pPr marL="457200" indent="-457200">
              <a:buFont typeface="Arial" panose="020B0604020202020204" pitchFamily="34" charset="0"/>
              <a:buChar char="•"/>
            </a:pPr>
            <a:r>
              <a:rPr lang="en-US" sz="2000" dirty="0"/>
              <a:t>Time pressure </a:t>
            </a:r>
          </a:p>
          <a:p>
            <a:pPr marL="457200" indent="-457200">
              <a:buFont typeface="Arial" panose="020B0604020202020204" pitchFamily="34" charset="0"/>
              <a:buChar char="•"/>
            </a:pPr>
            <a:r>
              <a:rPr lang="en-US" sz="2000" dirty="0"/>
              <a:t>Unsure who is responsible for having end of life conversations</a:t>
            </a:r>
          </a:p>
          <a:p>
            <a:pPr marL="342900" indent="-342900">
              <a:buFont typeface="Arial" panose="020B0604020202020204" pitchFamily="34" charset="0"/>
              <a:buChar char="•"/>
            </a:pPr>
            <a:r>
              <a:rPr lang="en-US" sz="2000" dirty="0"/>
              <a:t>Myths of hospice care being used to provide education to those in need. (i.e. you cannot continue to see your doctor, you cannot continue medications, Hospice is place you go)</a:t>
            </a:r>
          </a:p>
          <a:p>
            <a:pPr marL="342900" indent="-342900">
              <a:buFont typeface="Arial" panose="020B0604020202020204" pitchFamily="34" charset="0"/>
              <a:buChar char="•"/>
            </a:pPr>
            <a:r>
              <a:rPr lang="en-US" sz="2000" dirty="0"/>
              <a:t>Patients being led toward rehabilitation and curative treatments without having a realistic quality vs quantity discussion.</a:t>
            </a:r>
          </a:p>
          <a:p>
            <a:pPr marL="457200" indent="-457200">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2657159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E1228-C97D-9576-AE1C-9DD3D5C6E801}"/>
              </a:ext>
            </a:extLst>
          </p:cNvPr>
          <p:cNvSpPr>
            <a:spLocks noGrp="1"/>
          </p:cNvSpPr>
          <p:nvPr>
            <p:ph type="body" sz="quarter" idx="16"/>
          </p:nvPr>
        </p:nvSpPr>
        <p:spPr>
          <a:xfrm>
            <a:off x="457197" y="247615"/>
            <a:ext cx="11277605" cy="1065009"/>
          </a:xfrm>
        </p:spPr>
        <p:txBody>
          <a:bodyPr/>
          <a:lstStyle/>
          <a:p>
            <a:r>
              <a:rPr lang="en-US" dirty="0"/>
              <a:t>Overcoming Barriers and Challenges</a:t>
            </a:r>
          </a:p>
        </p:txBody>
      </p:sp>
      <p:sp>
        <p:nvSpPr>
          <p:cNvPr id="3" name="Text Placeholder 2">
            <a:extLst>
              <a:ext uri="{FF2B5EF4-FFF2-40B4-BE49-F238E27FC236}">
                <a16:creationId xmlns:a16="http://schemas.microsoft.com/office/drawing/2014/main" id="{EDD3FD66-209D-2A32-7444-C3DA58AADEAE}"/>
              </a:ext>
            </a:extLst>
          </p:cNvPr>
          <p:cNvSpPr>
            <a:spLocks noGrp="1"/>
          </p:cNvSpPr>
          <p:nvPr>
            <p:ph type="body" sz="half" idx="17"/>
          </p:nvPr>
        </p:nvSpPr>
        <p:spPr>
          <a:xfrm>
            <a:off x="2394109" y="1207655"/>
            <a:ext cx="9073330" cy="5353195"/>
          </a:xfrm>
        </p:spPr>
        <p:txBody>
          <a:bodyPr/>
          <a:lstStyle/>
          <a:p>
            <a:pPr marL="342900" indent="-342900">
              <a:buFont typeface="Arial" panose="020B0604020202020204" pitchFamily="34" charset="0"/>
              <a:buChar char="•"/>
            </a:pPr>
            <a:r>
              <a:rPr lang="en-US" dirty="0"/>
              <a:t>Begin having the conversation sooner, it’s never too early</a:t>
            </a:r>
          </a:p>
          <a:p>
            <a:pPr marL="342900" indent="-342900">
              <a:buFont typeface="Arial" panose="020B0604020202020204" pitchFamily="34" charset="0"/>
              <a:buChar char="•"/>
            </a:pPr>
            <a:r>
              <a:rPr lang="en-US" dirty="0"/>
              <a:t>Stop using negative verbiage such “unfortunately”  or apologizing when speaking of electing hospice care. </a:t>
            </a:r>
          </a:p>
          <a:p>
            <a:pPr marL="342900" indent="-342900">
              <a:buFont typeface="Arial" panose="020B0604020202020204" pitchFamily="34" charset="0"/>
              <a:buChar char="•"/>
            </a:pPr>
            <a:r>
              <a:rPr lang="en-US" dirty="0"/>
              <a:t>Allow hospice trained/certified individuals to have the conversation. Although all hospice companies follow CMS guidelines each one may have unique programs that cater to different families needs. </a:t>
            </a:r>
          </a:p>
          <a:p>
            <a:pPr marL="342900" indent="-342900">
              <a:buFont typeface="Arial" panose="020B0604020202020204" pitchFamily="34" charset="0"/>
              <a:buChar char="•"/>
            </a:pPr>
            <a:r>
              <a:rPr lang="en-US" dirty="0"/>
              <a:t>Guidelines for hospice care are constantly changing, allowing the trained individual to educate families will help to eliminate any myths of hospice care that are being spread.</a:t>
            </a:r>
          </a:p>
          <a:p>
            <a:pPr marL="342900" indent="-342900">
              <a:buFont typeface="Arial" panose="020B0604020202020204" pitchFamily="34" charset="0"/>
              <a:buChar char="•"/>
            </a:pPr>
            <a:r>
              <a:rPr lang="en-US" dirty="0"/>
              <a:t>Become more educated as a community on hospice so we can have better conversation.</a:t>
            </a:r>
          </a:p>
        </p:txBody>
      </p:sp>
    </p:spTree>
    <p:extLst>
      <p:ext uri="{BB962C8B-B14F-4D97-AF65-F5344CB8AC3E}">
        <p14:creationId xmlns:p14="http://schemas.microsoft.com/office/powerpoint/2010/main" val="176178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66084-5611-A97A-F1FB-63DA9B401A9B}"/>
              </a:ext>
            </a:extLst>
          </p:cNvPr>
          <p:cNvSpPr>
            <a:spLocks noGrp="1"/>
          </p:cNvSpPr>
          <p:nvPr>
            <p:ph type="body" sz="quarter" idx="16"/>
          </p:nvPr>
        </p:nvSpPr>
        <p:spPr>
          <a:xfrm>
            <a:off x="457197" y="1271738"/>
            <a:ext cx="11277605" cy="1065009"/>
          </a:xfrm>
        </p:spPr>
        <p:txBody>
          <a:bodyPr>
            <a:normAutofit fontScale="85000" lnSpcReduction="20000"/>
          </a:bodyPr>
          <a:lstStyle/>
          <a:p>
            <a:r>
              <a:rPr lang="en-US" sz="5200" i="0" dirty="0">
                <a:solidFill>
                  <a:schemeClr val="tx2"/>
                </a:solidFill>
              </a:rPr>
              <a:t>It is the patient’s right to be informed of the prognosis and determine goals of care</a:t>
            </a:r>
            <a:endParaRPr lang="en-US" sz="5200" dirty="0">
              <a:solidFill>
                <a:schemeClr val="tx2"/>
              </a:solidFill>
            </a:endParaRPr>
          </a:p>
          <a:p>
            <a:endParaRPr lang="en-US" dirty="0"/>
          </a:p>
        </p:txBody>
      </p:sp>
      <p:sp>
        <p:nvSpPr>
          <p:cNvPr id="3" name="Text Placeholder 2">
            <a:extLst>
              <a:ext uri="{FF2B5EF4-FFF2-40B4-BE49-F238E27FC236}">
                <a16:creationId xmlns:a16="http://schemas.microsoft.com/office/drawing/2014/main" id="{81B0A649-C6E8-21C8-9A4E-7E1965B4ED42}"/>
              </a:ext>
            </a:extLst>
          </p:cNvPr>
          <p:cNvSpPr>
            <a:spLocks noGrp="1"/>
          </p:cNvSpPr>
          <p:nvPr>
            <p:ph type="body" sz="half" idx="17"/>
          </p:nvPr>
        </p:nvSpPr>
        <p:spPr>
          <a:xfrm>
            <a:off x="2699571" y="2985103"/>
            <a:ext cx="9073330" cy="2601159"/>
          </a:xfrm>
        </p:spPr>
        <p:txBody>
          <a:bodyPr/>
          <a:lstStyle/>
          <a:p>
            <a:r>
              <a:rPr lang="en-US" sz="4000" b="1" i="0" dirty="0">
                <a:solidFill>
                  <a:schemeClr val="tx2"/>
                </a:solidFill>
              </a:rPr>
              <a:t>If we don’t work to overcome barriers, patients are at risk of receiving care they do not want</a:t>
            </a:r>
            <a:endParaRPr lang="en-US" sz="4000" b="1" dirty="0">
              <a:solidFill>
                <a:schemeClr val="tx2"/>
              </a:solidFill>
            </a:endParaRPr>
          </a:p>
          <a:p>
            <a:endParaRPr lang="en-US" dirty="0"/>
          </a:p>
        </p:txBody>
      </p:sp>
    </p:spTree>
    <p:extLst>
      <p:ext uri="{BB962C8B-B14F-4D97-AF65-F5344CB8AC3E}">
        <p14:creationId xmlns:p14="http://schemas.microsoft.com/office/powerpoint/2010/main" val="1202626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BB29A-1690-24E5-61C2-65B5796E978C}"/>
              </a:ext>
            </a:extLst>
          </p:cNvPr>
          <p:cNvSpPr>
            <a:spLocks noGrp="1"/>
          </p:cNvSpPr>
          <p:nvPr>
            <p:ph type="body" sz="quarter" idx="16"/>
          </p:nvPr>
        </p:nvSpPr>
        <p:spPr>
          <a:xfrm>
            <a:off x="457197" y="194053"/>
            <a:ext cx="11277605" cy="1065009"/>
          </a:xfrm>
        </p:spPr>
        <p:txBody>
          <a:bodyPr/>
          <a:lstStyle/>
          <a:p>
            <a:r>
              <a:rPr lang="en-US" dirty="0"/>
              <a:t>Benefits to starting the Conversation sooner…</a:t>
            </a:r>
          </a:p>
        </p:txBody>
      </p:sp>
      <p:sp>
        <p:nvSpPr>
          <p:cNvPr id="3" name="Text Placeholder 2">
            <a:extLst>
              <a:ext uri="{FF2B5EF4-FFF2-40B4-BE49-F238E27FC236}">
                <a16:creationId xmlns:a16="http://schemas.microsoft.com/office/drawing/2014/main" id="{5BF026B1-567B-732A-0B5B-5FA5C2837CE6}"/>
              </a:ext>
            </a:extLst>
          </p:cNvPr>
          <p:cNvSpPr>
            <a:spLocks noGrp="1"/>
          </p:cNvSpPr>
          <p:nvPr>
            <p:ph type="body" sz="half" idx="17"/>
          </p:nvPr>
        </p:nvSpPr>
        <p:spPr>
          <a:xfrm>
            <a:off x="1296060" y="1190873"/>
            <a:ext cx="10438742" cy="5667127"/>
          </a:xfrm>
        </p:spPr>
        <p:txBody>
          <a:bodyPr/>
          <a:lstStyle/>
          <a:p>
            <a:pPr marL="342900" indent="-342900">
              <a:buFont typeface="Arial" panose="020B0604020202020204" pitchFamily="34" charset="0"/>
              <a:buChar char="•"/>
            </a:pPr>
            <a:r>
              <a:rPr lang="en-US" sz="2400" dirty="0"/>
              <a:t>Earlier conversations allow for the establishment of goals for patients and families</a:t>
            </a:r>
            <a:endParaRPr lang="en-US" sz="1400" dirty="0"/>
          </a:p>
          <a:p>
            <a:pPr marL="342900" indent="-342900">
              <a:buFont typeface="Arial" panose="020B0604020202020204" pitchFamily="34" charset="0"/>
              <a:buChar char="•"/>
            </a:pPr>
            <a:r>
              <a:rPr lang="en-US" sz="2400" dirty="0"/>
              <a:t>Allows for opportunity to reconcile or confess past hurt(s) and ask forgiveness</a:t>
            </a:r>
          </a:p>
          <a:p>
            <a:pPr marL="342900" indent="-342900">
              <a:buFont typeface="Arial" panose="020B0604020202020204" pitchFamily="34" charset="0"/>
              <a:buChar char="•"/>
            </a:pPr>
            <a:r>
              <a:rPr lang="en-US" sz="2400" dirty="0"/>
              <a:t>To be fully informed about treatment options – aggressive versus palliative</a:t>
            </a:r>
          </a:p>
          <a:p>
            <a:pPr marL="171450" indent="-17145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Better understanding of their illness and prognosis may decrease the perception of  a medical crisis</a:t>
            </a:r>
          </a:p>
          <a:p>
            <a:pPr marL="171450" indent="-17145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Would allow the patient and family to be a part of the treatment plan</a:t>
            </a:r>
          </a:p>
          <a:p>
            <a:endParaRPr lang="en-US" sz="2400" dirty="0"/>
          </a:p>
          <a:p>
            <a:endParaRPr lang="en-US" dirty="0"/>
          </a:p>
        </p:txBody>
      </p:sp>
    </p:spTree>
    <p:extLst>
      <p:ext uri="{BB962C8B-B14F-4D97-AF65-F5344CB8AC3E}">
        <p14:creationId xmlns:p14="http://schemas.microsoft.com/office/powerpoint/2010/main" val="4235465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964DD6-7617-80D5-67F1-DA06CF3016E2}"/>
              </a:ext>
            </a:extLst>
          </p:cNvPr>
          <p:cNvSpPr>
            <a:spLocks noGrp="1"/>
          </p:cNvSpPr>
          <p:nvPr>
            <p:ph type="body" sz="quarter" idx="16"/>
          </p:nvPr>
        </p:nvSpPr>
        <p:spPr>
          <a:xfrm>
            <a:off x="91441" y="172259"/>
            <a:ext cx="11354330" cy="614099"/>
          </a:xfrm>
        </p:spPr>
        <p:txBody>
          <a:bodyPr>
            <a:normAutofit fontScale="92500" lnSpcReduction="10000"/>
          </a:bodyPr>
          <a:lstStyle/>
          <a:p>
            <a:r>
              <a:rPr lang="en-US" dirty="0"/>
              <a:t>Results</a:t>
            </a:r>
          </a:p>
        </p:txBody>
      </p:sp>
      <p:sp>
        <p:nvSpPr>
          <p:cNvPr id="3" name="Text Placeholder 2">
            <a:extLst>
              <a:ext uri="{FF2B5EF4-FFF2-40B4-BE49-F238E27FC236}">
                <a16:creationId xmlns:a16="http://schemas.microsoft.com/office/drawing/2014/main" id="{1BCBD202-4426-F6F0-96C3-852FCB78121C}"/>
              </a:ext>
            </a:extLst>
          </p:cNvPr>
          <p:cNvSpPr>
            <a:spLocks noGrp="1"/>
          </p:cNvSpPr>
          <p:nvPr>
            <p:ph type="body" sz="half" idx="17"/>
          </p:nvPr>
        </p:nvSpPr>
        <p:spPr>
          <a:xfrm>
            <a:off x="320380" y="940527"/>
            <a:ext cx="5644991" cy="2283568"/>
          </a:xfrm>
        </p:spPr>
        <p:txBody>
          <a:bodyPr/>
          <a:lstStyle/>
          <a:p>
            <a:r>
              <a:rPr lang="en-US" b="0" i="0" dirty="0">
                <a:solidFill>
                  <a:srgbClr val="000000"/>
                </a:solidFill>
                <a:effectLst/>
                <a:latin typeface="Open Sans" panose="020B0606030504020204" pitchFamily="34" charset="0"/>
              </a:rPr>
              <a:t>A 2007 report by the National Hospice and Palliative Care Organization (NHPCO) found that patients with certain terminal diseases who chose hospice lived an average of 29 days longer than similar patients who did not receive hospice. The findings not only dispel the myth that hospice hastens death but also suggest hospice could prolong life for patients with certain conditions.</a:t>
            </a:r>
            <a:endParaRPr lang="en-US" dirty="0"/>
          </a:p>
        </p:txBody>
      </p:sp>
      <p:sp>
        <p:nvSpPr>
          <p:cNvPr id="7" name="TextBox 6">
            <a:extLst>
              <a:ext uri="{FF2B5EF4-FFF2-40B4-BE49-F238E27FC236}">
                <a16:creationId xmlns:a16="http://schemas.microsoft.com/office/drawing/2014/main" id="{23DF5E57-5020-848B-465B-693A7D30CBF0}"/>
              </a:ext>
            </a:extLst>
          </p:cNvPr>
          <p:cNvSpPr txBox="1"/>
          <p:nvPr/>
        </p:nvSpPr>
        <p:spPr>
          <a:xfrm>
            <a:off x="5208782" y="5054244"/>
            <a:ext cx="6348548" cy="1477328"/>
          </a:xfrm>
          <a:prstGeom prst="rect">
            <a:avLst/>
          </a:prstGeom>
          <a:noFill/>
        </p:spPr>
        <p:txBody>
          <a:bodyPr wrap="square">
            <a:spAutoFit/>
          </a:bodyPr>
          <a:lstStyle/>
          <a:p>
            <a:r>
              <a:rPr lang="en-US" dirty="0"/>
              <a:t>“We’ve never heard anyone say, ‘Gosh, I wish I had less time on hospice,’” Marcantonio said. “The more we can get past those myths … and those misperceptions that we mentioned, the more people will get the care that they need when they need it.” – Ben Marcantonio-CEO, NHPCO</a:t>
            </a:r>
          </a:p>
        </p:txBody>
      </p:sp>
      <p:pic>
        <p:nvPicPr>
          <p:cNvPr id="11" name="Picture 10" descr="Two men sitting in chairs&#10;&#10;Description automatically generated">
            <a:extLst>
              <a:ext uri="{FF2B5EF4-FFF2-40B4-BE49-F238E27FC236}">
                <a16:creationId xmlns:a16="http://schemas.microsoft.com/office/drawing/2014/main" id="{D521C1AA-6658-1724-CED1-A9739A2D9507}"/>
              </a:ext>
            </a:extLst>
          </p:cNvPr>
          <p:cNvPicPr>
            <a:picLocks noChangeAspect="1"/>
          </p:cNvPicPr>
          <p:nvPr/>
        </p:nvPicPr>
        <p:blipFill>
          <a:blip r:embed="rId2"/>
          <a:stretch>
            <a:fillRect/>
          </a:stretch>
        </p:blipFill>
        <p:spPr>
          <a:xfrm>
            <a:off x="6534423" y="326428"/>
            <a:ext cx="4796519" cy="3197679"/>
          </a:xfrm>
          <a:prstGeom prst="rect">
            <a:avLst/>
          </a:prstGeom>
        </p:spPr>
      </p:pic>
      <p:sp>
        <p:nvSpPr>
          <p:cNvPr id="12" name="TextBox 11">
            <a:extLst>
              <a:ext uri="{FF2B5EF4-FFF2-40B4-BE49-F238E27FC236}">
                <a16:creationId xmlns:a16="http://schemas.microsoft.com/office/drawing/2014/main" id="{B409F559-5FD7-B41E-AFE0-583505B9F80C}"/>
              </a:ext>
            </a:extLst>
          </p:cNvPr>
          <p:cNvSpPr txBox="1"/>
          <p:nvPr/>
        </p:nvSpPr>
        <p:spPr>
          <a:xfrm>
            <a:off x="6534423" y="3670663"/>
            <a:ext cx="5339714" cy="1200329"/>
          </a:xfrm>
          <a:prstGeom prst="rect">
            <a:avLst/>
          </a:prstGeom>
          <a:noFill/>
        </p:spPr>
        <p:txBody>
          <a:bodyPr wrap="square" rtlCol="0">
            <a:spAutoFit/>
          </a:bodyPr>
          <a:lstStyle/>
          <a:p>
            <a:r>
              <a:rPr lang="en-US" dirty="0">
                <a:solidFill>
                  <a:srgbClr val="FF0000"/>
                </a:solidFill>
              </a:rPr>
              <a:t>President Carter elected hospice care in Feb 2023, meaning he just surpassed his 6</a:t>
            </a:r>
            <a:r>
              <a:rPr lang="en-US" baseline="30000" dirty="0">
                <a:solidFill>
                  <a:srgbClr val="FF0000"/>
                </a:solidFill>
              </a:rPr>
              <a:t>th</a:t>
            </a:r>
            <a:r>
              <a:rPr lang="en-US" dirty="0">
                <a:solidFill>
                  <a:srgbClr val="FF0000"/>
                </a:solidFill>
              </a:rPr>
              <a:t> month in care. He is set to celebrate his 99</a:t>
            </a:r>
            <a:r>
              <a:rPr lang="en-US" baseline="30000" dirty="0">
                <a:solidFill>
                  <a:srgbClr val="FF0000"/>
                </a:solidFill>
              </a:rPr>
              <a:t>th</a:t>
            </a:r>
            <a:r>
              <a:rPr lang="en-US" dirty="0">
                <a:solidFill>
                  <a:srgbClr val="FF0000"/>
                </a:solidFill>
              </a:rPr>
              <a:t> birthday Oct 1</a:t>
            </a:r>
            <a:r>
              <a:rPr lang="en-US" baseline="30000" dirty="0">
                <a:solidFill>
                  <a:srgbClr val="FF0000"/>
                </a:solidFill>
              </a:rPr>
              <a:t>st</a:t>
            </a:r>
            <a:r>
              <a:rPr lang="en-US" dirty="0">
                <a:solidFill>
                  <a:srgbClr val="FF0000"/>
                </a:solidFill>
              </a:rPr>
              <a:t> in his home surrounded by family and friends. </a:t>
            </a:r>
          </a:p>
        </p:txBody>
      </p:sp>
    </p:spTree>
    <p:extLst>
      <p:ext uri="{BB962C8B-B14F-4D97-AF65-F5344CB8AC3E}">
        <p14:creationId xmlns:p14="http://schemas.microsoft.com/office/powerpoint/2010/main" val="175314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BF328-C102-4A69-65FE-62C0B4AE52D7}"/>
              </a:ext>
            </a:extLst>
          </p:cNvPr>
          <p:cNvSpPr>
            <a:spLocks noGrp="1"/>
          </p:cNvSpPr>
          <p:nvPr>
            <p:ph type="body" sz="quarter" idx="16"/>
          </p:nvPr>
        </p:nvSpPr>
        <p:spPr>
          <a:xfrm>
            <a:off x="117563" y="-85292"/>
            <a:ext cx="11277605" cy="803752"/>
          </a:xfrm>
        </p:spPr>
        <p:txBody>
          <a:bodyPr>
            <a:normAutofit/>
          </a:bodyPr>
          <a:lstStyle/>
          <a:p>
            <a:r>
              <a:rPr lang="en-US" sz="3600" dirty="0"/>
              <a:t>			Best Practices and Lessons Learned</a:t>
            </a:r>
          </a:p>
        </p:txBody>
      </p:sp>
      <p:sp>
        <p:nvSpPr>
          <p:cNvPr id="3" name="Text Placeholder 2">
            <a:extLst>
              <a:ext uri="{FF2B5EF4-FFF2-40B4-BE49-F238E27FC236}">
                <a16:creationId xmlns:a16="http://schemas.microsoft.com/office/drawing/2014/main" id="{CAE004C0-9215-677F-CBF2-6D4781445A46}"/>
              </a:ext>
            </a:extLst>
          </p:cNvPr>
          <p:cNvSpPr>
            <a:spLocks noGrp="1"/>
          </p:cNvSpPr>
          <p:nvPr>
            <p:ph type="body" sz="half" idx="17"/>
          </p:nvPr>
        </p:nvSpPr>
        <p:spPr>
          <a:xfrm>
            <a:off x="221611" y="656220"/>
            <a:ext cx="4068740" cy="5181481"/>
          </a:xfrm>
        </p:spPr>
        <p:txBody>
          <a:bodyPr/>
          <a:lstStyle/>
          <a:p>
            <a:pPr marL="457200" indent="-457200">
              <a:buAutoNum type="arabicPeriod"/>
            </a:pPr>
            <a:r>
              <a:rPr lang="en-US" sz="2000" b="1" dirty="0">
                <a:solidFill>
                  <a:srgbClr val="FF0000"/>
                </a:solidFill>
                <a:effectLst/>
                <a:latin typeface="MarkOT"/>
              </a:rPr>
              <a:t>Ensure your understanding of the</a:t>
            </a:r>
            <a:r>
              <a:rPr lang="en-US" sz="2000" dirty="0">
                <a:solidFill>
                  <a:srgbClr val="FF0000"/>
                </a:solidFill>
                <a:effectLst/>
                <a:latin typeface="MarkOT"/>
              </a:rPr>
              <a:t> </a:t>
            </a:r>
            <a:r>
              <a:rPr lang="en-US" sz="2000" b="1" u="none" strike="noStrike" dirty="0">
                <a:solidFill>
                  <a:srgbClr val="FF0000"/>
                </a:solidFill>
                <a:effectLst/>
                <a:latin typeface="MarkOT"/>
                <a:hlinkClick r:id="rId3">
                  <a:extLst>
                    <a:ext uri="{A12FA001-AC4F-418D-AE19-62706E023703}">
                      <ahyp:hlinkClr xmlns:ahyp="http://schemas.microsoft.com/office/drawing/2018/hyperlinkcolor" val="tx"/>
                    </a:ext>
                  </a:extLst>
                </a:hlinkClick>
              </a:rPr>
              <a:t>Medicare Hospice Benefit</a:t>
            </a:r>
            <a:r>
              <a:rPr lang="en-US" sz="2000" b="1" dirty="0">
                <a:solidFill>
                  <a:srgbClr val="FF0000"/>
                </a:solidFill>
                <a:effectLst/>
                <a:latin typeface="MarkOT"/>
              </a:rPr>
              <a:t> before discussing hospice with patients.</a:t>
            </a:r>
            <a:endParaRPr lang="en-US" sz="2000" dirty="0">
              <a:solidFill>
                <a:srgbClr val="FF0000"/>
              </a:solidFill>
              <a:effectLst/>
              <a:latin typeface="MarkOT"/>
            </a:endParaRPr>
          </a:p>
          <a:p>
            <a:r>
              <a:rPr lang="en-US" sz="2000" b="1" dirty="0">
                <a:solidFill>
                  <a:srgbClr val="FF0000"/>
                </a:solidFill>
                <a:effectLst/>
                <a:latin typeface="MarkOT"/>
              </a:rPr>
              <a:t>2. For any patient with a diagnosis of a serious illness, use every visit to:</a:t>
            </a:r>
            <a:endParaRPr lang="en-US" sz="2000" dirty="0">
              <a:solidFill>
                <a:srgbClr val="FF0000"/>
              </a:solidFill>
              <a:effectLst/>
              <a:latin typeface="MarkOT"/>
            </a:endParaRPr>
          </a:p>
          <a:p>
            <a:pPr>
              <a:buFont typeface="Arial" panose="020B0604020202020204" pitchFamily="34" charset="0"/>
              <a:buChar char="•"/>
            </a:pPr>
            <a:r>
              <a:rPr lang="en-US" sz="2000" dirty="0">
                <a:effectLst/>
                <a:latin typeface="MarkOT"/>
              </a:rPr>
              <a:t>Build trust by listening to the patient’s story.</a:t>
            </a:r>
          </a:p>
          <a:p>
            <a:pPr>
              <a:buFont typeface="Arial" panose="020B0604020202020204" pitchFamily="34" charset="0"/>
              <a:buChar char="•"/>
            </a:pPr>
            <a:r>
              <a:rPr lang="en-US" sz="2000" dirty="0">
                <a:effectLst/>
                <a:latin typeface="MarkOT"/>
              </a:rPr>
              <a:t>Ask questions to understand the patient’s values and care preferences.</a:t>
            </a:r>
          </a:p>
          <a:p>
            <a:pPr>
              <a:buFont typeface="Arial" panose="020B0604020202020204" pitchFamily="34" charset="0"/>
              <a:buChar char="•"/>
            </a:pPr>
            <a:r>
              <a:rPr lang="en-US" sz="2000" dirty="0">
                <a:effectLst/>
                <a:latin typeface="MarkOT"/>
              </a:rPr>
              <a:t>Match values and preferences to the appropriate therapy or services. This process lays the foundation for conversations about hospice.</a:t>
            </a:r>
            <a:endParaRPr lang="en-US" dirty="0"/>
          </a:p>
        </p:txBody>
      </p:sp>
      <p:sp>
        <p:nvSpPr>
          <p:cNvPr id="8" name="TextBox 7">
            <a:extLst>
              <a:ext uri="{FF2B5EF4-FFF2-40B4-BE49-F238E27FC236}">
                <a16:creationId xmlns:a16="http://schemas.microsoft.com/office/drawing/2014/main" id="{04AD5004-907C-95BC-F6C2-0A3595720928}"/>
              </a:ext>
            </a:extLst>
          </p:cNvPr>
          <p:cNvSpPr txBox="1"/>
          <p:nvPr/>
        </p:nvSpPr>
        <p:spPr>
          <a:xfrm>
            <a:off x="4781006" y="718459"/>
            <a:ext cx="5421086" cy="6217087"/>
          </a:xfrm>
          <a:prstGeom prst="rect">
            <a:avLst/>
          </a:prstGeom>
          <a:noFill/>
        </p:spPr>
        <p:txBody>
          <a:bodyPr wrap="square" rtlCol="0">
            <a:spAutoFit/>
          </a:bodyPr>
          <a:lstStyle/>
          <a:p>
            <a:r>
              <a:rPr lang="en-US" sz="2000" b="1" dirty="0">
                <a:solidFill>
                  <a:srgbClr val="FF0000"/>
                </a:solidFill>
                <a:effectLst/>
                <a:latin typeface="MarkOT"/>
              </a:rPr>
              <a:t>3. When a patient becomes eligible for hospice services, suggest holding a family meeting to discuss the Medicare Hospice Benefit and the value of hospice care (ideally in-person, but use video or phone call if needed):</a:t>
            </a:r>
            <a:endParaRPr lang="en-US" sz="2000" dirty="0">
              <a:solidFill>
                <a:srgbClr val="FF0000"/>
              </a:solidFill>
              <a:effectLst/>
              <a:latin typeface="MarkOT"/>
            </a:endParaRPr>
          </a:p>
          <a:p>
            <a:pPr>
              <a:buFont typeface="Arial" panose="020B0604020202020204" pitchFamily="34" charset="0"/>
              <a:buChar char="•"/>
            </a:pPr>
            <a:r>
              <a:rPr lang="en-US" sz="2000" dirty="0">
                <a:effectLst/>
                <a:latin typeface="MarkOT"/>
              </a:rPr>
              <a:t>Use the patient’s advance directive to help the conversation focus on goals and plan.</a:t>
            </a:r>
          </a:p>
          <a:p>
            <a:pPr>
              <a:buFont typeface="Arial" panose="020B0604020202020204" pitchFamily="34" charset="0"/>
              <a:buChar char="•"/>
            </a:pPr>
            <a:r>
              <a:rPr lang="en-US" sz="2000" dirty="0">
                <a:effectLst/>
                <a:latin typeface="MarkOT"/>
              </a:rPr>
              <a:t>Avoid medical terminology. </a:t>
            </a:r>
            <a:r>
              <a:rPr lang="en-US" sz="2000" dirty="0" err="1">
                <a:effectLst/>
                <a:latin typeface="MarkOT"/>
              </a:rPr>
              <a:t>Opt</a:t>
            </a:r>
            <a:r>
              <a:rPr lang="en-US" sz="2000" dirty="0">
                <a:effectLst/>
                <a:latin typeface="MarkOT"/>
              </a:rPr>
              <a:t> for language one uses when talking to a friend or relative. Allow for silence and reflection.</a:t>
            </a:r>
          </a:p>
          <a:p>
            <a:endParaRPr lang="en-US" sz="2000" dirty="0">
              <a:effectLst/>
              <a:latin typeface="MarkOT"/>
            </a:endParaRPr>
          </a:p>
          <a:p>
            <a:r>
              <a:rPr lang="en-US" sz="2000" b="1" dirty="0">
                <a:solidFill>
                  <a:srgbClr val="FF0000"/>
                </a:solidFill>
                <a:effectLst/>
                <a:latin typeface="MarkOT"/>
              </a:rPr>
              <a:t>4. Let the patient’s needs be the focus of the conversation:</a:t>
            </a:r>
            <a:endParaRPr lang="en-US" sz="2000" dirty="0">
              <a:solidFill>
                <a:srgbClr val="FF0000"/>
              </a:solidFill>
              <a:effectLst/>
              <a:latin typeface="MarkOT"/>
            </a:endParaRPr>
          </a:p>
          <a:p>
            <a:pPr>
              <a:buFont typeface="Arial" panose="020B0604020202020204" pitchFamily="34" charset="0"/>
              <a:buChar char="•"/>
            </a:pPr>
            <a:r>
              <a:rPr lang="en-US" sz="2000" dirty="0">
                <a:effectLst/>
                <a:latin typeface="MarkOT"/>
              </a:rPr>
              <a:t>Start by asking the patient and family about their understanding of the patient’s medical condition. If they understand the condition is not curable, move the conversation forward with phrases such as, “We are in a different place now. Knowing this, what is most important to you?”</a:t>
            </a:r>
          </a:p>
          <a:p>
            <a:endParaRPr lang="en-US" dirty="0"/>
          </a:p>
        </p:txBody>
      </p:sp>
    </p:spTree>
    <p:extLst>
      <p:ext uri="{BB962C8B-B14F-4D97-AF65-F5344CB8AC3E}">
        <p14:creationId xmlns:p14="http://schemas.microsoft.com/office/powerpoint/2010/main" val="973657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59C7E-09E4-9A96-5D04-CA812E43C74A}"/>
              </a:ext>
            </a:extLst>
          </p:cNvPr>
          <p:cNvSpPr>
            <a:spLocks noGrp="1"/>
          </p:cNvSpPr>
          <p:nvPr>
            <p:ph type="body" sz="quarter" idx="16"/>
          </p:nvPr>
        </p:nvSpPr>
        <p:spPr>
          <a:xfrm>
            <a:off x="457198" y="509452"/>
            <a:ext cx="11277605" cy="5930538"/>
          </a:xfrm>
        </p:spPr>
        <p:txBody>
          <a:bodyPr>
            <a:normAutofit fontScale="77500" lnSpcReduction="20000"/>
          </a:bodyPr>
          <a:lstStyle/>
          <a:p>
            <a:pPr>
              <a:buFont typeface="Arial" panose="020B0604020202020204" pitchFamily="34" charset="0"/>
              <a:buChar char="•"/>
            </a:pPr>
            <a:r>
              <a:rPr lang="en-US" sz="2000" dirty="0">
                <a:effectLst/>
                <a:latin typeface="MarkOT"/>
              </a:rPr>
              <a:t>Once wishes are clarified, describe the types of support that would address current needs, such as frequent visits from a nurse or additional help at home. It can be helpful to describe relevant features of the service before naming it, such as “A program covered by your insurance that will cover the costs of a team of professionals and their services, including weekly home nursing, doctor or nurse practitioner visits if needed; your lung and breathing medications; and any medical equipment you may need. The team could also include a nursing assistant to help with some tasks like bathing or feeding, and a social worker to see how everyone is managing and to make sure you have all the equipment you need. The program is called hospice.”</a:t>
            </a:r>
          </a:p>
          <a:p>
            <a:pPr>
              <a:buFont typeface="Arial" panose="020B0604020202020204" pitchFamily="34" charset="0"/>
              <a:buChar char="•"/>
            </a:pPr>
            <a:r>
              <a:rPr lang="en-US" sz="2000" dirty="0">
                <a:effectLst/>
                <a:latin typeface="MarkOT"/>
              </a:rPr>
              <a:t>Explore the patient/family’s familiarity with and perceptions of hospice. Be prepared to respond to an emotional reaction to your recommendation and to then clarify misunderstandings about how the service works.</a:t>
            </a:r>
          </a:p>
          <a:p>
            <a:pPr>
              <a:buFont typeface="Arial" panose="020B0604020202020204" pitchFamily="34" charset="0"/>
              <a:buChar char="•"/>
            </a:pPr>
            <a:r>
              <a:rPr lang="en-US" sz="2000" dirty="0">
                <a:effectLst/>
                <a:latin typeface="MarkOT"/>
              </a:rPr>
              <a:t>Recognize that race and culture can impact patient and family attitudes about hospice. For example, our history of systemic racism and medical mistreatment in U.S. health care has led many Black patients to distrust hospice care. Skilled communication, framing the hospice conversation around the patient's needs and values, and respecting decision-making preferences with families can help to facilitate trust.</a:t>
            </a:r>
          </a:p>
          <a:p>
            <a:pPr>
              <a:buFont typeface="Arial" panose="020B0604020202020204" pitchFamily="34" charset="0"/>
              <a:buChar char="•"/>
            </a:pPr>
            <a:r>
              <a:rPr lang="en-US" sz="2000" dirty="0">
                <a:effectLst/>
                <a:latin typeface="MarkOT"/>
              </a:rPr>
              <a:t>If hospice care is aligned with the patient’s needs and values, recommend hospice using language that connects back to what is important to the patient. For example, “What I heard you say is that staying in your house and avoiding time in the hospital, having the right medications to manage your symptoms, and having the best quality of life possible is most important to you now. I recommend hospice because that team can provide you with the maximum support at home. That and you are entitled to—and have paid for—the hospice benefit as Medicare beneficiaries.”</a:t>
            </a:r>
          </a:p>
          <a:p>
            <a:pPr>
              <a:buFont typeface="Arial" panose="020B0604020202020204" pitchFamily="34" charset="0"/>
              <a:buChar char="•"/>
            </a:pPr>
            <a:r>
              <a:rPr lang="en-US" sz="2000" dirty="0">
                <a:effectLst/>
                <a:latin typeface="MarkOT"/>
              </a:rPr>
              <a:t>Describe the hospice benefit package, including:</a:t>
            </a:r>
          </a:p>
          <a:p>
            <a:pPr marL="742950" lvl="1" indent="-285750">
              <a:buFont typeface="Arial" panose="020B0604020202020204" pitchFamily="34" charset="0"/>
              <a:buChar char="•"/>
            </a:pPr>
            <a:r>
              <a:rPr lang="en-US" sz="2000" dirty="0">
                <a:effectLst/>
                <a:latin typeface="MarkOT"/>
              </a:rPr>
              <a:t>No cost-sharing for patient</a:t>
            </a:r>
          </a:p>
          <a:p>
            <a:pPr marL="742950" lvl="1" indent="-285750">
              <a:buFont typeface="Arial" panose="020B0604020202020204" pitchFamily="34" charset="0"/>
              <a:buChar char="•"/>
            </a:pPr>
            <a:r>
              <a:rPr lang="en-US" sz="2000" dirty="0">
                <a:effectLst/>
                <a:latin typeface="MarkOT"/>
              </a:rPr>
              <a:t>Full team including volunteer services</a:t>
            </a:r>
          </a:p>
          <a:p>
            <a:pPr marL="742950" lvl="1" indent="-285750">
              <a:buFont typeface="Arial" panose="020B0604020202020204" pitchFamily="34" charset="0"/>
              <a:buChar char="•"/>
            </a:pPr>
            <a:r>
              <a:rPr lang="en-US" sz="2000" dirty="0">
                <a:effectLst/>
                <a:latin typeface="MarkOT"/>
              </a:rPr>
              <a:t>24/7 on-call support and regular nurse visits</a:t>
            </a:r>
          </a:p>
          <a:p>
            <a:pPr marL="742950" lvl="1" indent="-285750">
              <a:buFont typeface="Arial" panose="020B0604020202020204" pitchFamily="34" charset="0"/>
              <a:buChar char="•"/>
            </a:pPr>
            <a:r>
              <a:rPr lang="en-US" sz="2000" dirty="0">
                <a:effectLst/>
                <a:latin typeface="MarkOT"/>
              </a:rPr>
              <a:t>Home-delivered supplies, medications, and equipment</a:t>
            </a:r>
          </a:p>
          <a:p>
            <a:pPr marL="742950" lvl="1" indent="-285750">
              <a:buFont typeface="Arial" panose="020B0604020202020204" pitchFamily="34" charset="0"/>
              <a:buChar char="•"/>
            </a:pPr>
            <a:r>
              <a:rPr lang="en-US" sz="2000" dirty="0">
                <a:effectLst/>
                <a:latin typeface="MarkOT"/>
              </a:rPr>
              <a:t>Hospice supports family or other hired caregivers to take care of patients. It does not include 24-hour care in the home.</a:t>
            </a:r>
          </a:p>
          <a:p>
            <a:pPr>
              <a:buFont typeface="Arial" panose="020B0604020202020204" pitchFamily="34" charset="0"/>
              <a:buChar char="•"/>
            </a:pPr>
            <a:r>
              <a:rPr lang="en-US" sz="2000" dirty="0">
                <a:effectLst/>
                <a:latin typeface="MarkOT"/>
              </a:rPr>
              <a:t>Remind patients and families that hospice care is not a one-way street; patients can change </a:t>
            </a:r>
            <a:r>
              <a:rPr lang="en-US" sz="2000">
                <a:effectLst/>
                <a:latin typeface="MarkOT"/>
              </a:rPr>
              <a:t>their mind </a:t>
            </a:r>
            <a:r>
              <a:rPr lang="en-US" sz="2000" dirty="0">
                <a:effectLst/>
                <a:latin typeface="MarkOT"/>
              </a:rPr>
              <a:t>and dis-enroll if their goals change, or if hospice is not meeting their needs.</a:t>
            </a:r>
          </a:p>
          <a:p>
            <a:endParaRPr lang="en-US" dirty="0"/>
          </a:p>
        </p:txBody>
      </p:sp>
    </p:spTree>
    <p:extLst>
      <p:ext uri="{BB962C8B-B14F-4D97-AF65-F5344CB8AC3E}">
        <p14:creationId xmlns:p14="http://schemas.microsoft.com/office/powerpoint/2010/main" val="27595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630091" y="1861877"/>
            <a:ext cx="7011374" cy="3583067"/>
          </a:xfrm>
          <a:prstGeom prst="rect">
            <a:avLst/>
          </a:prstGeom>
        </p:spPr>
        <p:txBody>
          <a:bodyPr spcFirstLastPara="1" vert="horz" wrap="square" lIns="121869" tIns="121869" rIns="121869" bIns="121869" rtlCol="0" anchor="t" anchorCtr="0">
            <a:normAutofit/>
          </a:bodyPr>
          <a:lstStyle/>
          <a:p>
            <a:pPr>
              <a:buClr>
                <a:srgbClr val="2B69F6"/>
              </a:buClr>
              <a:buFont typeface="Arial" panose="020B0604020202020204" pitchFamily="34" charset="0"/>
              <a:buChar char="•"/>
              <a:defRPr/>
            </a:pPr>
            <a:r>
              <a:rPr lang="en-US" sz="1900" dirty="0"/>
              <a:t>Opening Remarks</a:t>
            </a:r>
          </a:p>
          <a:p>
            <a:pPr>
              <a:buClr>
                <a:srgbClr val="2B69F6"/>
              </a:buClr>
              <a:buFont typeface="Arial" panose="020B0604020202020204" pitchFamily="34" charset="0"/>
              <a:buChar char="•"/>
              <a:defRPr/>
            </a:pPr>
            <a:r>
              <a:rPr lang="en-US" sz="1900" dirty="0"/>
              <a:t>Housekeeping</a:t>
            </a:r>
          </a:p>
          <a:p>
            <a:pPr>
              <a:buClr>
                <a:srgbClr val="2B69F6"/>
              </a:buClr>
              <a:buFont typeface="Arial" panose="020B0604020202020204" pitchFamily="34" charset="0"/>
              <a:buChar char="•"/>
              <a:defRPr/>
            </a:pPr>
            <a:r>
              <a:rPr lang="en-US" sz="1900" dirty="0"/>
              <a:t>Presentation</a:t>
            </a:r>
          </a:p>
          <a:p>
            <a:pPr>
              <a:buClr>
                <a:srgbClr val="2B69F6"/>
              </a:buClr>
              <a:buFont typeface="Arial" panose="020B0604020202020204" pitchFamily="34" charset="0"/>
              <a:buChar char="•"/>
              <a:defRPr/>
            </a:pPr>
            <a:r>
              <a:rPr lang="en-US" sz="1900" dirty="0"/>
              <a:t>Q&amp;A</a:t>
            </a:r>
          </a:p>
          <a:p>
            <a:pPr>
              <a:buClr>
                <a:srgbClr val="2B69F6"/>
              </a:buClr>
              <a:buFont typeface="Arial" panose="020B0604020202020204" pitchFamily="34" charset="0"/>
              <a:buChar char="•"/>
              <a:defRPr/>
            </a:pPr>
            <a:r>
              <a:rPr lang="en-US" sz="1900" dirty="0"/>
              <a:t>Closing Remarks</a:t>
            </a:r>
          </a:p>
        </p:txBody>
      </p:sp>
      <p:sp>
        <p:nvSpPr>
          <p:cNvPr id="11" name="Google Shape;54;p10">
            <a:extLst>
              <a:ext uri="{FF2B5EF4-FFF2-40B4-BE49-F238E27FC236}">
                <a16:creationId xmlns:a16="http://schemas.microsoft.com/office/drawing/2014/main" id="{AE776E95-6ECB-6651-3E6B-B086676E9F2B}"/>
              </a:ext>
            </a:extLst>
          </p:cNvPr>
          <p:cNvSpPr txBox="1">
            <a:spLocks/>
          </p:cNvSpPr>
          <p:nvPr/>
        </p:nvSpPr>
        <p:spPr>
          <a:xfrm>
            <a:off x="5519929" y="1601599"/>
            <a:ext cx="5721710" cy="3583067"/>
          </a:xfrm>
          <a:prstGeom prst="rect">
            <a:avLst/>
          </a:prstGeom>
        </p:spPr>
        <p:txBody>
          <a:bodyPr spcFirstLastPara="1" vert="horz" wrap="square" lIns="121869" tIns="121869" rIns="121869" bIns="121869" rtlCol="0" anchor="t" anchorCtr="0">
            <a:normAutofit fontScale="77500" lnSpcReduction="20000"/>
          </a:bodyPr>
          <a:lstStyle>
            <a:lvl1pPr marL="609585" lvl="0" indent="-457189" algn="l" defTabSz="685800" rtl="0" eaLnBrk="1" latinLnBrk="0" hangingPunct="1">
              <a:lnSpc>
                <a:spcPct val="120000"/>
              </a:lnSpc>
              <a:spcBef>
                <a:spcPts val="0"/>
              </a:spcBef>
              <a:spcAft>
                <a:spcPts val="0"/>
              </a:spcAft>
              <a:buSzPts val="1800"/>
              <a:buFont typeface="Arial" panose="020B0604020202020204" pitchFamily="34" charset="0"/>
              <a:buChar char="●"/>
              <a:defRPr sz="2400" kern="1200">
                <a:solidFill>
                  <a:srgbClr val="4D4F53"/>
                </a:solidFill>
                <a:latin typeface="+mn-lt"/>
                <a:ea typeface="+mn-ea"/>
                <a:cs typeface="+mn-cs"/>
              </a:defRPr>
            </a:lvl1pPr>
            <a:lvl2pPr marL="1219170" lvl="1" indent="-423323" algn="l" defTabSz="685800" rtl="0" eaLnBrk="1" latinLnBrk="0" hangingPunct="1">
              <a:lnSpc>
                <a:spcPct val="120000"/>
              </a:lnSpc>
              <a:spcBef>
                <a:spcPts val="0"/>
              </a:spcBef>
              <a:spcAft>
                <a:spcPts val="0"/>
              </a:spcAft>
              <a:buClr>
                <a:srgbClr val="0077A1"/>
              </a:buClr>
              <a:buSzPts val="1400"/>
              <a:buFontTx/>
              <a:buChar char="○"/>
              <a:defRPr sz="2400" kern="1200">
                <a:solidFill>
                  <a:srgbClr val="4D4F53"/>
                </a:solidFill>
                <a:latin typeface="+mn-lt"/>
                <a:ea typeface="+mn-ea"/>
                <a:cs typeface="+mn-cs"/>
              </a:defRPr>
            </a:lvl2pPr>
            <a:lvl3pPr marL="1828754" lvl="2" indent="-423323" algn="l" defTabSz="685800" rtl="0" eaLnBrk="1" latinLnBrk="0" hangingPunct="1">
              <a:lnSpc>
                <a:spcPct val="100000"/>
              </a:lnSpc>
              <a:spcBef>
                <a:spcPts val="0"/>
              </a:spcBef>
              <a:spcAft>
                <a:spcPts val="0"/>
              </a:spcAft>
              <a:buClr>
                <a:srgbClr val="0077A1"/>
              </a:buClr>
              <a:buSzPts val="1400"/>
              <a:buFont typeface="Wingdings" panose="05000000000000000000" pitchFamily="2" charset="2"/>
              <a:buChar char="■"/>
              <a:defRPr sz="2200" kern="1200">
                <a:solidFill>
                  <a:srgbClr val="4D4F53"/>
                </a:solidFill>
                <a:latin typeface="+mn-lt"/>
                <a:ea typeface="+mn-ea"/>
                <a:cs typeface="+mn-cs"/>
              </a:defRPr>
            </a:lvl3pPr>
            <a:lvl4pPr marL="2438339" lvl="3" indent="-423323" algn="l" defTabSz="685800" rtl="0" eaLnBrk="1" latinLnBrk="0" hangingPunct="1">
              <a:lnSpc>
                <a:spcPct val="100000"/>
              </a:lnSpc>
              <a:spcBef>
                <a:spcPts val="0"/>
              </a:spcBef>
              <a:spcAft>
                <a:spcPts val="0"/>
              </a:spcAft>
              <a:buClr>
                <a:srgbClr val="0077A1"/>
              </a:buClr>
              <a:buSzPts val="1400"/>
              <a:buFont typeface="Arial" panose="020B0604020202020204" pitchFamily="34" charset="0"/>
              <a:buChar char="●"/>
              <a:defRPr sz="1800" kern="1200">
                <a:solidFill>
                  <a:srgbClr val="4D4F53"/>
                </a:solidFill>
                <a:latin typeface="+mn-lt"/>
                <a:ea typeface="+mn-ea"/>
                <a:cs typeface="+mn-cs"/>
              </a:defRPr>
            </a:lvl4pPr>
            <a:lvl5pPr marL="3047924" lvl="4"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rgbClr val="4D4F53"/>
                </a:solidFill>
                <a:latin typeface="+mn-lt"/>
                <a:ea typeface="+mn-ea"/>
                <a:cs typeface="+mn-cs"/>
              </a:defRPr>
            </a:lvl5pPr>
            <a:lvl6pPr marL="3657509" lvl="5"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4267093" lvl="6"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4876678" lvl="7"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5486263" lvl="8"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To ensure maximum sound quality, participant lines have been muted during the presentation; however, we welcome questions and comments via the chat box on the right-hand side of your screen</a:t>
            </a:r>
          </a:p>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During the Q&amp;A portion of the presentation, we will unmute your lines.</a:t>
            </a:r>
          </a:p>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To submit questions or comments: </a:t>
            </a:r>
          </a:p>
          <a:p>
            <a:pPr marL="1218865" marR="0" lvl="1" indent="-423217" algn="l" defTabSz="685629" rtl="0" eaLnBrk="1" fontAlgn="base" latinLnBrk="0" hangingPunct="1">
              <a:lnSpc>
                <a:spcPct val="120000"/>
              </a:lnSpc>
              <a:spcBef>
                <a:spcPts val="0"/>
              </a:spcBef>
              <a:spcAft>
                <a:spcPts val="0"/>
              </a:spcAft>
              <a:buClr>
                <a:srgbClr val="2B69F6"/>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Use the chat box or, </a:t>
            </a:r>
          </a:p>
          <a:p>
            <a:pPr marL="1218865" marR="0" lvl="1" indent="-423217" algn="l" defTabSz="685629" rtl="0" eaLnBrk="1" fontAlgn="base" latinLnBrk="0" hangingPunct="1">
              <a:lnSpc>
                <a:spcPct val="120000"/>
              </a:lnSpc>
              <a:spcBef>
                <a:spcPts val="0"/>
              </a:spcBef>
              <a:spcAft>
                <a:spcPts val="0"/>
              </a:spcAft>
              <a:buClr>
                <a:srgbClr val="2B69F6"/>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Raise your hand to verbally ask your question</a:t>
            </a:r>
          </a:p>
          <a:p>
            <a:pPr marL="0" marR="0" lvl="0" indent="0" algn="l" defTabSz="685629" rtl="0" eaLnBrk="1" fontAlgn="base" latinLnBrk="0" hangingPunct="1">
              <a:lnSpc>
                <a:spcPct val="120000"/>
              </a:lnSpc>
              <a:spcBef>
                <a:spcPts val="0"/>
              </a:spcBef>
              <a:spcAft>
                <a:spcPts val="1600"/>
              </a:spcAft>
              <a:buClrTx/>
              <a:buSzPts val="1800"/>
              <a:buFont typeface="Arial" panose="020B0604020202020204" pitchFamily="34" charset="0"/>
              <a:buNone/>
              <a:tabLst/>
              <a:defRPr/>
            </a:pPr>
            <a:endPar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endParaRPr>
          </a:p>
        </p:txBody>
      </p:sp>
      <p:pic>
        <p:nvPicPr>
          <p:cNvPr id="12" name="Picture 11">
            <a:extLst>
              <a:ext uri="{FF2B5EF4-FFF2-40B4-BE49-F238E27FC236}">
                <a16:creationId xmlns:a16="http://schemas.microsoft.com/office/drawing/2014/main" id="{50B6F53C-620E-AE54-3C68-E6741C4FE22E}"/>
              </a:ext>
            </a:extLst>
          </p:cNvPr>
          <p:cNvPicPr>
            <a:picLocks noChangeAspect="1"/>
          </p:cNvPicPr>
          <p:nvPr/>
        </p:nvPicPr>
        <p:blipFill rotWithShape="1">
          <a:blip r:embed="rId3">
            <a:extLst>
              <a:ext uri="{28A0092B-C50C-407E-A947-70E740481C1C}">
                <a14:useLocalDpi xmlns:a14="http://schemas.microsoft.com/office/drawing/2010/main" val="0"/>
              </a:ext>
            </a:extLst>
          </a:blip>
          <a:srcRect l="29414" t="72739" r="32845" b="9885"/>
          <a:stretch/>
        </p:blipFill>
        <p:spPr>
          <a:xfrm>
            <a:off x="5960987" y="5166182"/>
            <a:ext cx="5109468" cy="1282390"/>
          </a:xfrm>
          <a:prstGeom prst="rect">
            <a:avLst/>
          </a:prstGeom>
          <a:ln w="3175" cap="sq">
            <a:solidFill>
              <a:srgbClr val="000000"/>
            </a:solidFill>
            <a:miter lim="800000"/>
          </a:ln>
          <a:effectLst>
            <a:outerShdw blurRad="57150" dist="50800" dir="2700000" algn="tl" rotWithShape="0">
              <a:srgbClr val="000000">
                <a:alpha val="40000"/>
              </a:srgbClr>
            </a:outerShdw>
          </a:effectLst>
        </p:spPr>
      </p:pic>
      <p:cxnSp>
        <p:nvCxnSpPr>
          <p:cNvPr id="13" name="Straight Arrow Connector 12">
            <a:extLst>
              <a:ext uri="{FF2B5EF4-FFF2-40B4-BE49-F238E27FC236}">
                <a16:creationId xmlns:a16="http://schemas.microsoft.com/office/drawing/2014/main" id="{1C6AA020-71C2-0354-3D9D-763640C67D3D}"/>
              </a:ext>
            </a:extLst>
          </p:cNvPr>
          <p:cNvCxnSpPr>
            <a:cxnSpLocks/>
          </p:cNvCxnSpPr>
          <p:nvPr/>
        </p:nvCxnSpPr>
        <p:spPr>
          <a:xfrm flipH="1">
            <a:off x="8656316" y="5704627"/>
            <a:ext cx="2189364"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Google Shape;15;p3">
            <a:extLst>
              <a:ext uri="{FF2B5EF4-FFF2-40B4-BE49-F238E27FC236}">
                <a16:creationId xmlns:a16="http://schemas.microsoft.com/office/drawing/2014/main" id="{2DC9BA3A-605F-42AC-DFBD-F418F6DE6C40}"/>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Webinar: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Agenda and Chat Rules</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61969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E53045-5917-11AD-5211-088F4B9DA872}"/>
              </a:ext>
            </a:extLst>
          </p:cNvPr>
          <p:cNvSpPr>
            <a:spLocks noGrp="1"/>
          </p:cNvSpPr>
          <p:nvPr>
            <p:ph type="body" sz="quarter" idx="16"/>
          </p:nvPr>
        </p:nvSpPr>
        <p:spPr/>
        <p:txBody>
          <a:bodyPr/>
          <a:lstStyle/>
          <a:p>
            <a:r>
              <a:rPr lang="en-US" dirty="0"/>
              <a:t>Polling Question</a:t>
            </a:r>
          </a:p>
        </p:txBody>
      </p:sp>
      <p:sp>
        <p:nvSpPr>
          <p:cNvPr id="3" name="Text Placeholder 2">
            <a:extLst>
              <a:ext uri="{FF2B5EF4-FFF2-40B4-BE49-F238E27FC236}">
                <a16:creationId xmlns:a16="http://schemas.microsoft.com/office/drawing/2014/main" id="{AF4022C2-754D-8017-6596-9BE6F13ED84C}"/>
              </a:ext>
            </a:extLst>
          </p:cNvPr>
          <p:cNvSpPr>
            <a:spLocks noGrp="1"/>
          </p:cNvSpPr>
          <p:nvPr>
            <p:ph type="body" sz="half" idx="17"/>
          </p:nvPr>
        </p:nvSpPr>
        <p:spPr>
          <a:xfrm>
            <a:off x="451009" y="1896546"/>
            <a:ext cx="10614388" cy="3801488"/>
          </a:xfrm>
        </p:spPr>
        <p:txBody>
          <a:bodyPr/>
          <a:lstStyle/>
          <a:p>
            <a:r>
              <a:rPr lang="en-US" dirty="0"/>
              <a:t>Would your organization be interested in additional hospice training in your facility, office, or department?</a:t>
            </a:r>
          </a:p>
          <a:p>
            <a:pPr marL="342900" indent="-342900">
              <a:buFont typeface="Courier New" panose="02070309020205020404" pitchFamily="49" charset="0"/>
              <a:buChar char="o"/>
            </a:pPr>
            <a:r>
              <a:rPr lang="en-US" dirty="0"/>
              <a:t>Yes</a:t>
            </a:r>
          </a:p>
          <a:p>
            <a:pPr marL="342900" indent="-342900">
              <a:buFont typeface="Courier New" panose="02070309020205020404" pitchFamily="49" charset="0"/>
              <a:buChar char="o"/>
            </a:pPr>
            <a:r>
              <a:rPr lang="en-US" dirty="0"/>
              <a:t>No</a:t>
            </a:r>
          </a:p>
          <a:p>
            <a:r>
              <a:rPr lang="en-US" dirty="0"/>
              <a:t>If you are interested, please leave your contact information in chat, or contact Heather at:</a:t>
            </a:r>
          </a:p>
          <a:p>
            <a:r>
              <a:rPr lang="en-US" dirty="0">
                <a:hlinkClick r:id="rId2"/>
              </a:rPr>
              <a:t>htaylor1@elara.com</a:t>
            </a:r>
            <a:endParaRPr lang="en-US" dirty="0"/>
          </a:p>
          <a:p>
            <a:r>
              <a:rPr lang="en-US" dirty="0"/>
              <a:t>812-214-1670</a:t>
            </a:r>
          </a:p>
        </p:txBody>
      </p:sp>
    </p:spTree>
    <p:extLst>
      <p:ext uri="{BB962C8B-B14F-4D97-AF65-F5344CB8AC3E}">
        <p14:creationId xmlns:p14="http://schemas.microsoft.com/office/powerpoint/2010/main" val="2053545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7" name="Google Shape;67;p12"/>
          <p:cNvSpPr txBox="1"/>
          <p:nvPr/>
        </p:nvSpPr>
        <p:spPr>
          <a:xfrm>
            <a:off x="9309600" y="187967"/>
            <a:ext cx="2246800" cy="615513"/>
          </a:xfrm>
          <a:prstGeom prst="rect">
            <a:avLst/>
          </a:prstGeom>
          <a:noFill/>
          <a:ln>
            <a:noFill/>
          </a:ln>
        </p:spPr>
        <p:txBody>
          <a:bodyPr spcFirstLastPara="1" wrap="square" lIns="121900" tIns="121900" rIns="121900" bIns="121900" anchor="t" anchorCtr="0">
            <a:spAutoFit/>
          </a:bodyPr>
          <a:lstStyle/>
          <a:p>
            <a:pPr algn="r" eaLnBrk="0" fontAlgn="base" hangingPunct="0">
              <a:spcBef>
                <a:spcPct val="0"/>
              </a:spcBef>
              <a:spcAft>
                <a:spcPct val="0"/>
              </a:spcAft>
              <a:defRPr/>
            </a:pPr>
            <a:r>
              <a:rPr lang="en-US" sz="1200" b="1">
                <a:latin typeface="Helvetica Neue"/>
                <a:ea typeface="Helvetica Neue"/>
                <a:cs typeface="Helvetica Neue"/>
                <a:sym typeface="Helvetica Neue"/>
              </a:rPr>
              <a:t>May 9, 2023</a:t>
            </a:r>
            <a:endParaRPr kumimoji="0" sz="1200" b="1" i="0" u="none" strike="noStrike" kern="1200" cap="none" spc="0" normalizeH="0" baseline="0" noProof="0">
              <a:ln>
                <a:noFill/>
              </a:ln>
              <a:effectLst/>
              <a:uLnTx/>
              <a:uFillTx/>
              <a:latin typeface="Helvetica Neue"/>
              <a:ea typeface="Helvetica Neue"/>
              <a:cs typeface="Helvetica Neue"/>
              <a:sym typeface="Helvetica Neue"/>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rPr>
              <a:t>www.qsource.org</a:t>
            </a:r>
            <a:endParaRPr kumimoji="0"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endParaRPr>
          </a:p>
        </p:txBody>
      </p:sp>
      <p:pic>
        <p:nvPicPr>
          <p:cNvPr id="68" name="Google Shape;68;p12"/>
          <p:cNvPicPr preferRelativeResize="0"/>
          <p:nvPr/>
        </p:nvPicPr>
        <p:blipFill>
          <a:blip r:embed="rId3">
            <a:alphaModFix/>
          </a:blip>
          <a:stretch>
            <a:fillRect/>
          </a:stretch>
        </p:blipFill>
        <p:spPr>
          <a:xfrm>
            <a:off x="10689910" y="6190060"/>
            <a:ext cx="364997" cy="363747"/>
          </a:xfrm>
          <a:prstGeom prst="rect">
            <a:avLst/>
          </a:prstGeom>
          <a:noFill/>
          <a:ln>
            <a:noFill/>
          </a:ln>
        </p:spPr>
      </p:pic>
      <p:pic>
        <p:nvPicPr>
          <p:cNvPr id="69" name="Google Shape;69;p12"/>
          <p:cNvPicPr preferRelativeResize="0"/>
          <p:nvPr/>
        </p:nvPicPr>
        <p:blipFill>
          <a:blip r:embed="rId4">
            <a:alphaModFix/>
          </a:blip>
          <a:stretch>
            <a:fillRect/>
          </a:stretch>
        </p:blipFill>
        <p:spPr>
          <a:xfrm>
            <a:off x="11565988" y="6190060"/>
            <a:ext cx="365005" cy="365005"/>
          </a:xfrm>
          <a:prstGeom prst="rect">
            <a:avLst/>
          </a:prstGeom>
          <a:noFill/>
          <a:ln>
            <a:noFill/>
          </a:ln>
        </p:spPr>
      </p:pic>
      <p:pic>
        <p:nvPicPr>
          <p:cNvPr id="71" name="Google Shape;71;p12"/>
          <p:cNvPicPr preferRelativeResize="0"/>
          <p:nvPr/>
        </p:nvPicPr>
        <p:blipFill>
          <a:blip r:embed="rId5">
            <a:alphaModFix/>
          </a:blip>
          <a:stretch>
            <a:fillRect/>
          </a:stretch>
        </p:blipFill>
        <p:spPr>
          <a:xfrm>
            <a:off x="11127946" y="6190060"/>
            <a:ext cx="365007" cy="363755"/>
          </a:xfrm>
          <a:prstGeom prst="rect">
            <a:avLst/>
          </a:prstGeom>
          <a:noFill/>
          <a:ln>
            <a:noFill/>
          </a:ln>
        </p:spPr>
      </p:pic>
      <p:sp>
        <p:nvSpPr>
          <p:cNvPr id="9" name="Google Shape;44;p8">
            <a:extLst>
              <a:ext uri="{FF2B5EF4-FFF2-40B4-BE49-F238E27FC236}">
                <a16:creationId xmlns:a16="http://schemas.microsoft.com/office/drawing/2014/main" id="{95B33723-063A-8619-D017-AB25350A2533}"/>
              </a:ext>
            </a:extLst>
          </p:cNvPr>
          <p:cNvSpPr txBox="1"/>
          <p:nvPr/>
        </p:nvSpPr>
        <p:spPr>
          <a:xfrm>
            <a:off x="808299" y="5834877"/>
            <a:ext cx="5489261" cy="369291"/>
          </a:xfrm>
          <a:prstGeom prst="rect">
            <a:avLst/>
          </a:prstGeom>
          <a:noFill/>
          <a:ln>
            <a:noFill/>
          </a:ln>
        </p:spPr>
        <p:txBody>
          <a:bodyPr spcFirstLastPara="1" wrap="square" lIns="121900" tIns="121900" rIns="121900" bIns="121900" anchor="t" anchorCtr="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lang="en-US" sz="800" b="0" i="0" u="none" strike="noStrike" kern="1200" cap="none" spc="0" normalizeH="0" baseline="0" noProof="0">
              <a:ln>
                <a:noFill/>
              </a:ln>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itle 1">
            <a:extLst>
              <a:ext uri="{FF2B5EF4-FFF2-40B4-BE49-F238E27FC236}">
                <a16:creationId xmlns:a16="http://schemas.microsoft.com/office/drawing/2014/main" id="{F471CB68-F5E9-4521-9E9C-01E61EA94501}"/>
              </a:ext>
            </a:extLst>
          </p:cNvPr>
          <p:cNvSpPr txBox="1">
            <a:spLocks noGrp="1"/>
          </p:cNvSpPr>
          <p:nvPr>
            <p:ph type="title"/>
          </p:nvPr>
        </p:nvSpPr>
        <p:spPr>
          <a:xfrm>
            <a:off x="601418" y="2566229"/>
            <a:ext cx="10989163" cy="2872616"/>
          </a:xfrm>
          <a:prstGeom prst="rect">
            <a:avLst/>
          </a:prstGeom>
          <a:noFill/>
        </p:spPr>
        <p:txBody>
          <a:bodyPr wrap="square" rtlCol="0">
            <a:spAutoFit/>
          </a:bodyPr>
          <a:lstStyle/>
          <a:p>
            <a:pPr algn="ctr"/>
            <a:r>
              <a:rPr lang="en-US" sz="6000" b="1" dirty="0">
                <a:solidFill>
                  <a:schemeClr val="tx2"/>
                </a:solidFill>
                <a:latin typeface="Lucida Calligraphy" panose="03010101010101010101" pitchFamily="66" charset="0"/>
                <a:cs typeface="Khmer UI" panose="020B0604020202020204" pitchFamily="34" charset="0"/>
              </a:rPr>
              <a:t>If  death is inevitable, </a:t>
            </a:r>
            <a:br>
              <a:rPr lang="en-US" sz="6000" b="1" dirty="0">
                <a:solidFill>
                  <a:schemeClr val="tx2"/>
                </a:solidFill>
                <a:latin typeface="Lucida Calligraphy" panose="03010101010101010101" pitchFamily="66" charset="0"/>
                <a:cs typeface="Khmer UI" panose="020B0604020202020204" pitchFamily="34" charset="0"/>
              </a:rPr>
            </a:br>
            <a:r>
              <a:rPr lang="en-US" sz="6000" b="1" dirty="0">
                <a:solidFill>
                  <a:schemeClr val="tx2"/>
                </a:solidFill>
                <a:latin typeface="Lucida Calligraphy" panose="03010101010101010101" pitchFamily="66" charset="0"/>
                <a:cs typeface="Khmer UI" panose="020B0604020202020204" pitchFamily="34" charset="0"/>
              </a:rPr>
              <a:t>one should try to die well.</a:t>
            </a:r>
            <a:br>
              <a:rPr lang="en-US" sz="6000" b="1" dirty="0">
                <a:solidFill>
                  <a:schemeClr val="tx2"/>
                </a:solidFill>
                <a:latin typeface="Lucida Calligraphy" panose="03010101010101010101" pitchFamily="66" charset="0"/>
                <a:cs typeface="Khmer UI" panose="020B0604020202020204" pitchFamily="34" charset="0"/>
              </a:rPr>
            </a:br>
            <a:r>
              <a:rPr lang="en-US" b="1" dirty="0">
                <a:solidFill>
                  <a:schemeClr val="tx2"/>
                </a:solidFill>
                <a:latin typeface="Lucida Calligraphy" panose="03010101010101010101" pitchFamily="66" charset="0"/>
              </a:rPr>
              <a:t>~</a:t>
            </a:r>
            <a:r>
              <a:rPr lang="en-US" sz="2000" b="1" dirty="0">
                <a:solidFill>
                  <a:schemeClr val="tx2"/>
                </a:solidFill>
                <a:latin typeface="Lucida Calligraphy" panose="03010101010101010101" pitchFamily="66" charset="0"/>
              </a:rPr>
              <a:t>Mary Jo Putney, Dark Mirror</a:t>
            </a:r>
          </a:p>
        </p:txBody>
      </p:sp>
    </p:spTree>
    <p:extLst>
      <p:ext uri="{BB962C8B-B14F-4D97-AF65-F5344CB8AC3E}">
        <p14:creationId xmlns:p14="http://schemas.microsoft.com/office/powerpoint/2010/main" val="2118380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9" name="Google Shape;29;p6"/>
          <p:cNvSpPr txBox="1">
            <a:spLocks noGrp="1"/>
          </p:cNvSpPr>
          <p:nvPr>
            <p:ph type="title"/>
          </p:nvPr>
        </p:nvSpPr>
        <p:spPr>
          <a:xfrm>
            <a:off x="808300" y="3149343"/>
            <a:ext cx="10107200" cy="1204119"/>
          </a:xfrm>
          <a:prstGeom prst="rect">
            <a:avLst/>
          </a:prstGeom>
        </p:spPr>
        <p:txBody>
          <a:bodyPr spcFirstLastPara="1" vert="horz" wrap="square" lIns="121900" tIns="121900" rIns="121900" bIns="121900" rtlCol="0" anchor="t" anchorCtr="0">
            <a:noAutofit/>
          </a:bodyPr>
          <a:lstStyle/>
          <a:p>
            <a:br>
              <a:rPr lang="en-US" sz="3200" dirty="0">
                <a:latin typeface="Calibri"/>
                <a:cs typeface="Calibri"/>
              </a:rPr>
            </a:br>
            <a:endParaRPr lang="en-US" sz="3200" dirty="0">
              <a:latin typeface="NeueHaasGroteskText Pro"/>
            </a:endParaRPr>
          </a:p>
        </p:txBody>
      </p:sp>
      <p:sp>
        <p:nvSpPr>
          <p:cNvPr id="30" name="Google Shape;30;p6"/>
          <p:cNvSpPr txBox="1"/>
          <p:nvPr/>
        </p:nvSpPr>
        <p:spPr>
          <a:xfrm>
            <a:off x="9309604" y="187979"/>
            <a:ext cx="2246800" cy="430847"/>
          </a:xfrm>
          <a:prstGeom prst="rect">
            <a:avLst/>
          </a:prstGeom>
          <a:noFill/>
          <a:ln>
            <a:noFill/>
          </a:ln>
        </p:spPr>
        <p:txBody>
          <a:bodyPr spcFirstLastPara="1" wrap="square" lIns="121900" tIns="121900" rIns="121900" bIns="1219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rPr>
              <a:t>www.qsource.org</a:t>
            </a:r>
            <a:endParaRPr kumimoji="0"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9DBD067E-7E4F-C23E-A8E8-D4C73496FDDD}"/>
              </a:ext>
            </a:extLst>
          </p:cNvPr>
          <p:cNvSpPr txBox="1"/>
          <p:nvPr/>
        </p:nvSpPr>
        <p:spPr>
          <a:xfrm>
            <a:off x="913620" y="3228182"/>
            <a:ext cx="10364760"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Parkview Health Advance Care Planning and Care Coordination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Erica Downing, MSW, LSW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Rev. Michael Kinsey, MAOL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483DD3-B85C-46FC-5952-C1F01D359227}"/>
              </a:ext>
            </a:extLst>
          </p:cNvPr>
          <p:cNvSpPr/>
          <p:nvPr/>
        </p:nvSpPr>
        <p:spPr>
          <a:xfrm>
            <a:off x="5613400" y="622300"/>
            <a:ext cx="6578600" cy="6235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30074B56-CC75-F7C3-188F-04D4844EBF03}"/>
              </a:ext>
            </a:extLst>
          </p:cNvPr>
          <p:cNvPicPr>
            <a:picLocks noChangeAspect="1"/>
          </p:cNvPicPr>
          <p:nvPr/>
        </p:nvPicPr>
        <p:blipFill>
          <a:blip r:embed="rId3"/>
          <a:stretch>
            <a:fillRect/>
          </a:stretch>
        </p:blipFill>
        <p:spPr>
          <a:xfrm>
            <a:off x="1705788" y="1594777"/>
            <a:ext cx="8292744" cy="2464754"/>
          </a:xfrm>
          <a:prstGeom prst="rect">
            <a:avLst/>
          </a:prstGeom>
        </p:spPr>
      </p:pic>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a:xfrm>
            <a:off x="213358" y="529768"/>
            <a:ext cx="11277605" cy="1065009"/>
          </a:xfrm>
        </p:spPr>
        <p:txBody>
          <a:bodyPr>
            <a:normAutofit fontScale="92500"/>
          </a:bodyPr>
          <a:lstStyle/>
          <a:p>
            <a:r>
              <a:rPr lang="en-US" dirty="0"/>
              <a:t>Background – Advance Care Planning Conversations</a:t>
            </a:r>
          </a:p>
        </p:txBody>
      </p:sp>
      <p:sp>
        <p:nvSpPr>
          <p:cNvPr id="3" name="Text Placeholder 2">
            <a:extLst>
              <a:ext uri="{FF2B5EF4-FFF2-40B4-BE49-F238E27FC236}">
                <a16:creationId xmlns:a16="http://schemas.microsoft.com/office/drawing/2014/main" id="{3C2F11D4-F9A4-13C4-F5BA-363FD72CB3E7}"/>
              </a:ext>
            </a:extLst>
          </p:cNvPr>
          <p:cNvSpPr>
            <a:spLocks noGrp="1"/>
          </p:cNvSpPr>
          <p:nvPr>
            <p:ph type="body" sz="half" idx="17"/>
          </p:nvPr>
        </p:nvSpPr>
        <p:spPr>
          <a:xfrm>
            <a:off x="1315495" y="4590978"/>
            <a:ext cx="9073330" cy="901655"/>
          </a:xfrm>
        </p:spPr>
        <p:txBody>
          <a:bodyPr/>
          <a:lstStyle/>
          <a:p>
            <a:pPr lvl="1" indent="0">
              <a:buNone/>
            </a:pPr>
            <a:endParaRPr lang="en-US" sz="2396" kern="1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05B26CA9-20B4-58E8-05E9-4D505FB4A6A1}"/>
              </a:ext>
            </a:extLst>
          </p:cNvPr>
          <p:cNvSpPr txBox="1"/>
          <p:nvPr/>
        </p:nvSpPr>
        <p:spPr>
          <a:xfrm>
            <a:off x="975360" y="4292304"/>
            <a:ext cx="102412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ACP conversations include reflection, understanding and discussion about values, goals, and treatment preferences to help ensure that the plan of care is truly </a:t>
            </a:r>
            <a:r>
              <a:rPr kumimoji="0" lang="en-US" sz="2400" b="0" i="1" u="none" strike="noStrike" kern="1200" cap="none" spc="0" normalizeH="0" baseline="0" noProof="0" dirty="0">
                <a:ln>
                  <a:noFill/>
                </a:ln>
                <a:solidFill>
                  <a:prstClr val="black"/>
                </a:solidFill>
                <a:effectLst/>
                <a:uLnTx/>
                <a:uFillTx/>
                <a:latin typeface="Arial" panose="020B0604020202020204"/>
                <a:ea typeface="+mn-ea"/>
                <a:cs typeface="+mn-cs"/>
              </a:rPr>
              <a:t>person-centered</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845269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D9846D-59B8-A8C9-BD25-9191ABCF444A}"/>
              </a:ext>
            </a:extLst>
          </p:cNvPr>
          <p:cNvSpPr>
            <a:spLocks noGrp="1"/>
          </p:cNvSpPr>
          <p:nvPr>
            <p:ph type="body" sz="quarter" idx="16"/>
          </p:nvPr>
        </p:nvSpPr>
        <p:spPr/>
        <p:txBody>
          <a:bodyPr/>
          <a:lstStyle/>
          <a:p>
            <a:r>
              <a:rPr lang="en-US" dirty="0"/>
              <a:t>Polling Question</a:t>
            </a:r>
          </a:p>
        </p:txBody>
      </p:sp>
      <p:sp>
        <p:nvSpPr>
          <p:cNvPr id="3" name="Text Placeholder 2">
            <a:extLst>
              <a:ext uri="{FF2B5EF4-FFF2-40B4-BE49-F238E27FC236}">
                <a16:creationId xmlns:a16="http://schemas.microsoft.com/office/drawing/2014/main" id="{6CB8A114-F8AF-1DB0-DEAF-64A2F3B4AEF4}"/>
              </a:ext>
            </a:extLst>
          </p:cNvPr>
          <p:cNvSpPr>
            <a:spLocks noGrp="1"/>
          </p:cNvSpPr>
          <p:nvPr>
            <p:ph type="body" sz="half" idx="17"/>
          </p:nvPr>
        </p:nvSpPr>
        <p:spPr>
          <a:xfrm>
            <a:off x="451009" y="1896546"/>
            <a:ext cx="9073330" cy="1480340"/>
          </a:xfrm>
        </p:spPr>
        <p:txBody>
          <a:bodyPr/>
          <a:lstStyle/>
          <a:p>
            <a:r>
              <a:rPr lang="en-US" dirty="0"/>
              <a:t>Who has completed their own Advance Care Directive?</a:t>
            </a:r>
          </a:p>
          <a:p>
            <a:pPr marL="342900" indent="-342900">
              <a:buFont typeface="Wingdings" panose="05000000000000000000" pitchFamily="2" charset="2"/>
              <a:buChar char="q"/>
            </a:pPr>
            <a:r>
              <a:rPr lang="en-US" dirty="0"/>
              <a:t>Yes</a:t>
            </a:r>
          </a:p>
          <a:p>
            <a:pPr marL="342900" indent="-342900">
              <a:buFont typeface="Wingdings" panose="05000000000000000000" pitchFamily="2" charset="2"/>
              <a:buChar char="q"/>
            </a:pPr>
            <a:r>
              <a:rPr lang="en-US" dirty="0"/>
              <a:t>No</a:t>
            </a:r>
          </a:p>
        </p:txBody>
      </p:sp>
    </p:spTree>
    <p:extLst>
      <p:ext uri="{BB962C8B-B14F-4D97-AF65-F5344CB8AC3E}">
        <p14:creationId xmlns:p14="http://schemas.microsoft.com/office/powerpoint/2010/main" val="411600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Background –Advance Care Planning Program </a:t>
            </a:r>
          </a:p>
        </p:txBody>
      </p:sp>
      <p:sp>
        <p:nvSpPr>
          <p:cNvPr id="3" name="Text Placeholder 2">
            <a:extLst>
              <a:ext uri="{FF2B5EF4-FFF2-40B4-BE49-F238E27FC236}">
                <a16:creationId xmlns:a16="http://schemas.microsoft.com/office/drawing/2014/main" id="{3C2F11D4-F9A4-13C4-F5BA-363FD72CB3E7}"/>
              </a:ext>
            </a:extLst>
          </p:cNvPr>
          <p:cNvSpPr>
            <a:spLocks noGrp="1"/>
          </p:cNvSpPr>
          <p:nvPr>
            <p:ph type="body" sz="half" idx="17"/>
          </p:nvPr>
        </p:nvSpPr>
        <p:spPr>
          <a:xfrm>
            <a:off x="457196" y="1814233"/>
            <a:ext cx="10552179" cy="4637550"/>
          </a:xfrm>
        </p:spPr>
        <p:txBody>
          <a:bodyPr/>
          <a:lstStyle/>
          <a:p>
            <a:pPr marL="342900" indent="-342900">
              <a:buFont typeface="Arial" panose="020B0604020202020204" pitchFamily="34" charset="0"/>
              <a:buChar char="•"/>
            </a:pPr>
            <a:r>
              <a:rPr lang="en-US" sz="2400" dirty="0">
                <a:latin typeface="+mn-lt"/>
              </a:rPr>
              <a:t>The Advance Care Planning (ACP) Program at Parkview Health went live on May 15, 2017.</a:t>
            </a:r>
          </a:p>
          <a:p>
            <a:pPr marL="342900" indent="-342900">
              <a:buFont typeface="Arial" panose="020B0604020202020204" pitchFamily="34" charset="0"/>
              <a:buChar char="•"/>
            </a:pPr>
            <a:r>
              <a:rPr lang="en-US" sz="2400" dirty="0">
                <a:latin typeface="+mn-lt"/>
              </a:rPr>
              <a:t>Chose and integrated the </a:t>
            </a:r>
            <a:r>
              <a:rPr lang="en-US" sz="2400" kern="100" dirty="0">
                <a:effectLst/>
                <a:latin typeface="+mn-lt"/>
                <a:ea typeface="Calibri" panose="020F0502020204030204" pitchFamily="34" charset="0"/>
                <a:cs typeface="Arial" panose="020B0604020202020204" pitchFamily="34" charset="0"/>
              </a:rPr>
              <a:t>Respecting Choices® model of ACP. </a:t>
            </a:r>
          </a:p>
          <a:p>
            <a:pPr marL="342900" indent="-342900">
              <a:buFont typeface="Arial" panose="020B0604020202020204" pitchFamily="34" charset="0"/>
              <a:buChar char="•"/>
            </a:pPr>
            <a:r>
              <a:rPr lang="en-US" sz="2400" kern="100" dirty="0">
                <a:latin typeface="+mn-lt"/>
                <a:ea typeface="Calibri" panose="020F0502020204030204" pitchFamily="34" charset="0"/>
                <a:cs typeface="Arial" panose="020B0604020202020204" pitchFamily="34" charset="0"/>
              </a:rPr>
              <a:t>Start Small; Think Big:</a:t>
            </a:r>
          </a:p>
          <a:p>
            <a:pPr marL="1028700" lvl="1" indent="-342900">
              <a:buFont typeface="Wingdings" panose="05000000000000000000" pitchFamily="2" charset="2"/>
              <a:buChar char="§"/>
            </a:pPr>
            <a:r>
              <a:rPr lang="en-US" kern="100" dirty="0">
                <a:latin typeface="+mn-lt"/>
                <a:ea typeface="Calibri" panose="020F0502020204030204" pitchFamily="34" charset="0"/>
                <a:cs typeface="Arial" panose="020B0604020202020204" pitchFamily="34" charset="0"/>
              </a:rPr>
              <a:t>Certified ACP Facilitators in waves. </a:t>
            </a:r>
          </a:p>
          <a:p>
            <a:pPr marL="1028700" lvl="1" indent="-342900">
              <a:buFont typeface="Wingdings" panose="05000000000000000000" pitchFamily="2" charset="2"/>
              <a:buChar char="§"/>
            </a:pPr>
            <a:r>
              <a:rPr lang="en-US" kern="100" dirty="0">
                <a:latin typeface="+mn-lt"/>
                <a:ea typeface="Calibri" panose="020F0502020204030204" pitchFamily="34" charset="0"/>
                <a:cs typeface="Arial" panose="020B0604020202020204" pitchFamily="34" charset="0"/>
              </a:rPr>
              <a:t>Currently have 150+ certified ACP facilitators within the Parkview Health System and surrounding community. </a:t>
            </a:r>
          </a:p>
          <a:p>
            <a:pPr marL="1028700" lvl="1" indent="-342900">
              <a:buFont typeface="Wingdings" panose="05000000000000000000" pitchFamily="2" charset="2"/>
              <a:buChar char="§"/>
            </a:pPr>
            <a:r>
              <a:rPr lang="en-US" kern="100" dirty="0">
                <a:latin typeface="+mn-lt"/>
                <a:ea typeface="Calibri" panose="020F0502020204030204" pitchFamily="34" charset="0"/>
                <a:cs typeface="Arial" panose="020B0604020202020204" pitchFamily="34" charset="0"/>
              </a:rPr>
              <a:t>Intentionally chose teams that would have opportunity to facilitate ACP conversations. </a:t>
            </a:r>
          </a:p>
          <a:p>
            <a:pPr marL="1028700" lvl="1" indent="-342900"/>
            <a:endParaRPr lang="en-US" sz="2396" kern="1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152570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C34BD-F7C5-6833-A124-B0DC9B5D5951}"/>
              </a:ext>
            </a:extLst>
          </p:cNvPr>
          <p:cNvSpPr>
            <a:spLocks noGrp="1"/>
          </p:cNvSpPr>
          <p:nvPr>
            <p:ph type="body" sz="quarter" idx="16"/>
          </p:nvPr>
        </p:nvSpPr>
        <p:spPr/>
        <p:txBody>
          <a:bodyPr/>
          <a:lstStyle/>
          <a:p>
            <a:r>
              <a:rPr lang="en-US" dirty="0"/>
              <a:t>Problem Statement and Goal</a:t>
            </a:r>
          </a:p>
        </p:txBody>
      </p:sp>
      <p:sp>
        <p:nvSpPr>
          <p:cNvPr id="3" name="Text Placeholder 2">
            <a:extLst>
              <a:ext uri="{FF2B5EF4-FFF2-40B4-BE49-F238E27FC236}">
                <a16:creationId xmlns:a16="http://schemas.microsoft.com/office/drawing/2014/main" id="{26D90414-DC95-FFCB-F1C4-218A00B52773}"/>
              </a:ext>
            </a:extLst>
          </p:cNvPr>
          <p:cNvSpPr>
            <a:spLocks noGrp="1"/>
          </p:cNvSpPr>
          <p:nvPr>
            <p:ph type="body" sz="half" idx="17"/>
          </p:nvPr>
        </p:nvSpPr>
        <p:spPr>
          <a:xfrm>
            <a:off x="451008" y="1896546"/>
            <a:ext cx="9924383" cy="2211309"/>
          </a:xfrm>
        </p:spPr>
        <p:txBody>
          <a:bodyPr/>
          <a:lstStyle/>
          <a:p>
            <a:pPr marL="342900" indent="-342900">
              <a:buFont typeface="Arial" panose="020B0604020202020204" pitchFamily="34" charset="0"/>
              <a:buChar char="•"/>
            </a:pPr>
            <a:r>
              <a:rPr lang="en-US" b="1" dirty="0"/>
              <a:t>Problem Statement: </a:t>
            </a:r>
            <a:r>
              <a:rPr lang="en-US" dirty="0"/>
              <a:t>Not all patients have easy access to ACP services due to </a:t>
            </a:r>
            <a:r>
              <a:rPr lang="en-US" sz="2400" dirty="0"/>
              <a:t>social</a:t>
            </a:r>
            <a:r>
              <a:rPr lang="en-US" dirty="0"/>
              <a:t> determinates of health as well as challenges imposed by the COVID-19 global pandemic.</a:t>
            </a:r>
          </a:p>
          <a:p>
            <a:pPr marL="342900" indent="-342900">
              <a:buFont typeface="Arial" panose="020B0604020202020204" pitchFamily="34" charset="0"/>
              <a:buChar char="•"/>
            </a:pPr>
            <a:r>
              <a:rPr lang="en-US" b="1" dirty="0"/>
              <a:t>Goal: </a:t>
            </a:r>
            <a:r>
              <a:rPr lang="en-US" dirty="0"/>
              <a:t>Collaboration with other facilitators to support patients’ ACP needs to minimize the barriers that impact participation. </a:t>
            </a:r>
          </a:p>
        </p:txBody>
      </p:sp>
    </p:spTree>
    <p:extLst>
      <p:ext uri="{BB962C8B-B14F-4D97-AF65-F5344CB8AC3E}">
        <p14:creationId xmlns:p14="http://schemas.microsoft.com/office/powerpoint/2010/main" val="526930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0844B-0460-BE5D-7372-322261E92E76}"/>
              </a:ext>
            </a:extLst>
          </p:cNvPr>
          <p:cNvSpPr>
            <a:spLocks noGrp="1"/>
          </p:cNvSpPr>
          <p:nvPr>
            <p:ph type="body" sz="quarter" idx="16"/>
          </p:nvPr>
        </p:nvSpPr>
        <p:spPr>
          <a:xfrm>
            <a:off x="457198" y="439071"/>
            <a:ext cx="11277605" cy="1065009"/>
          </a:xfrm>
        </p:spPr>
        <p:txBody>
          <a:bodyPr/>
          <a:lstStyle/>
          <a:p>
            <a:r>
              <a:rPr lang="en-US" dirty="0"/>
              <a:t>Intervention and Implementation</a:t>
            </a:r>
          </a:p>
        </p:txBody>
      </p:sp>
      <p:sp>
        <p:nvSpPr>
          <p:cNvPr id="3" name="Text Placeholder 2">
            <a:extLst>
              <a:ext uri="{FF2B5EF4-FFF2-40B4-BE49-F238E27FC236}">
                <a16:creationId xmlns:a16="http://schemas.microsoft.com/office/drawing/2014/main" id="{90CE502A-594B-5895-2E72-07F8E9E72AD9}"/>
              </a:ext>
            </a:extLst>
          </p:cNvPr>
          <p:cNvSpPr>
            <a:spLocks noGrp="1"/>
          </p:cNvSpPr>
          <p:nvPr>
            <p:ph type="body" sz="half" idx="17"/>
          </p:nvPr>
        </p:nvSpPr>
        <p:spPr>
          <a:xfrm>
            <a:off x="457196" y="1479806"/>
            <a:ext cx="10137651" cy="4438585"/>
          </a:xfrm>
        </p:spPr>
        <p:txBody>
          <a:bodyPr/>
          <a:lstStyle/>
          <a:p>
            <a:pPr marL="342900" indent="-342900">
              <a:buFont typeface="Arial" panose="020B0604020202020204" pitchFamily="34" charset="0"/>
              <a:buChar char="•"/>
            </a:pPr>
            <a:r>
              <a:rPr lang="en-US" dirty="0"/>
              <a:t>Take our ACP program to our patients and community. </a:t>
            </a:r>
          </a:p>
          <a:p>
            <a:pPr marL="10287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Do not always expect patients and community members to come to us.</a:t>
            </a:r>
          </a:p>
          <a:p>
            <a:pPr marL="342900" indent="-342900">
              <a:buFont typeface="Arial" panose="020B0604020202020204" pitchFamily="34" charset="0"/>
              <a:buChar char="•"/>
            </a:pPr>
            <a:r>
              <a:rPr lang="en-US" dirty="0"/>
              <a:t>Utilize technology as much as possible to conduct ACP visits. </a:t>
            </a:r>
          </a:p>
          <a:p>
            <a:pPr marL="342900" indent="-342900">
              <a:buFont typeface="Arial" panose="020B0604020202020204" pitchFamily="34" charset="0"/>
              <a:buChar char="•"/>
            </a:pPr>
            <a:r>
              <a:rPr lang="en-US" dirty="0"/>
              <a:t>Present in a variety locations.</a:t>
            </a:r>
          </a:p>
          <a:p>
            <a:pPr marL="10287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Assisted Livings, Long-Term Care, Local Housing Authority Complexes, Local Community Center.</a:t>
            </a:r>
          </a:p>
          <a:p>
            <a:pPr marL="342900" indent="-342900">
              <a:buFont typeface="Arial" panose="020B0604020202020204" pitchFamily="34" charset="0"/>
              <a:buChar char="•"/>
            </a:pPr>
            <a:r>
              <a:rPr lang="en-US" dirty="0"/>
              <a:t>Support teams who are providing ACP services.</a:t>
            </a:r>
          </a:p>
          <a:p>
            <a:pPr marL="342900" indent="-342900">
              <a:buFont typeface="Arial" panose="020B0604020202020204" pitchFamily="34" charset="0"/>
              <a:buChar char="•"/>
            </a:pPr>
            <a:r>
              <a:rPr lang="en-US" dirty="0"/>
              <a:t>Capitalize on existing relationships between facilitators and patients.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759275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94D1A-5018-FB4C-82AF-9D5FD6592BD9}"/>
              </a:ext>
            </a:extLst>
          </p:cNvPr>
          <p:cNvSpPr>
            <a:spLocks noGrp="1"/>
          </p:cNvSpPr>
          <p:nvPr>
            <p:ph type="body" sz="quarter" idx="16"/>
          </p:nvPr>
        </p:nvSpPr>
        <p:spPr/>
        <p:txBody>
          <a:bodyPr/>
          <a:lstStyle/>
          <a:p>
            <a:r>
              <a:rPr lang="en-US" dirty="0"/>
              <a:t>Barriers and Challenges</a:t>
            </a:r>
          </a:p>
        </p:txBody>
      </p:sp>
      <p:sp>
        <p:nvSpPr>
          <p:cNvPr id="3" name="Text Placeholder 2">
            <a:extLst>
              <a:ext uri="{FF2B5EF4-FFF2-40B4-BE49-F238E27FC236}">
                <a16:creationId xmlns:a16="http://schemas.microsoft.com/office/drawing/2014/main" id="{A8112A1D-AB28-6E6A-2821-5F555DD76F0A}"/>
              </a:ext>
            </a:extLst>
          </p:cNvPr>
          <p:cNvSpPr>
            <a:spLocks noGrp="1"/>
          </p:cNvSpPr>
          <p:nvPr>
            <p:ph type="body" sz="half" idx="17"/>
          </p:nvPr>
        </p:nvSpPr>
        <p:spPr>
          <a:xfrm>
            <a:off x="451009" y="1896546"/>
            <a:ext cx="9073330" cy="6302172"/>
          </a:xfrm>
        </p:spPr>
        <p:txBody>
          <a:bodyPr/>
          <a:lstStyle/>
          <a:p>
            <a:pPr marL="342900" indent="-342900">
              <a:buFont typeface="Arial" panose="020B0604020202020204" pitchFamily="34" charset="0"/>
              <a:buChar char="•"/>
            </a:pPr>
            <a:r>
              <a:rPr lang="en-US" dirty="0"/>
              <a:t>Unpredictability of the global pandemic (COVID-19).</a:t>
            </a:r>
          </a:p>
          <a:p>
            <a:pPr marL="342900" indent="-342900">
              <a:buFont typeface="Arial" panose="020B0604020202020204" pitchFamily="34" charset="0"/>
              <a:buChar char="•"/>
            </a:pPr>
            <a:r>
              <a:rPr lang="en-US" dirty="0"/>
              <a:t>Adjustment </a:t>
            </a:r>
            <a:r>
              <a:rPr lang="en-US" sz="2400" dirty="0"/>
              <a:t>of</a:t>
            </a:r>
            <a:r>
              <a:rPr lang="en-US" dirty="0"/>
              <a:t> working in office to working remotely and the impact on ACP. </a:t>
            </a:r>
          </a:p>
          <a:p>
            <a:pPr marL="342900" indent="-342900">
              <a:buFont typeface="Arial" panose="020B0604020202020204" pitchFamily="34" charset="0"/>
              <a:buChar char="•"/>
            </a:pPr>
            <a:r>
              <a:rPr lang="en-US" dirty="0"/>
              <a:t>Visitor limitations in facilities due to pandemic. </a:t>
            </a:r>
          </a:p>
          <a:p>
            <a:pPr marL="342900" indent="-342900">
              <a:buFont typeface="Arial" panose="020B0604020202020204" pitchFamily="34" charset="0"/>
              <a:buChar char="•"/>
            </a:pPr>
            <a:r>
              <a:rPr lang="en-US" dirty="0"/>
              <a:t>Patients receiving calls from multiple health system employees and juggling multiple scheduled appointments. </a:t>
            </a:r>
          </a:p>
          <a:p>
            <a:pPr marL="342900" indent="-342900">
              <a:buFont typeface="Arial" panose="020B0604020202020204" pitchFamily="34" charset="0"/>
              <a:buChar char="•"/>
            </a:pPr>
            <a:r>
              <a:rPr lang="en-US" dirty="0"/>
              <a:t>Generational struggles with technology. </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919221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E1228-C97D-9576-AE1C-9DD3D5C6E801}"/>
              </a:ext>
            </a:extLst>
          </p:cNvPr>
          <p:cNvSpPr>
            <a:spLocks noGrp="1"/>
          </p:cNvSpPr>
          <p:nvPr>
            <p:ph type="body" sz="quarter" idx="16"/>
          </p:nvPr>
        </p:nvSpPr>
        <p:spPr>
          <a:xfrm>
            <a:off x="457197" y="456616"/>
            <a:ext cx="11277605" cy="1065009"/>
          </a:xfrm>
        </p:spPr>
        <p:txBody>
          <a:bodyPr/>
          <a:lstStyle/>
          <a:p>
            <a:r>
              <a:rPr lang="en-US" dirty="0"/>
              <a:t>Strategies to Address Barriers and Challenges</a:t>
            </a:r>
          </a:p>
        </p:txBody>
      </p:sp>
      <p:sp>
        <p:nvSpPr>
          <p:cNvPr id="3" name="Text Placeholder 2">
            <a:extLst>
              <a:ext uri="{FF2B5EF4-FFF2-40B4-BE49-F238E27FC236}">
                <a16:creationId xmlns:a16="http://schemas.microsoft.com/office/drawing/2014/main" id="{EDD3FD66-209D-2A32-7444-C3DA58AADEAE}"/>
              </a:ext>
            </a:extLst>
          </p:cNvPr>
          <p:cNvSpPr>
            <a:spLocks noGrp="1"/>
          </p:cNvSpPr>
          <p:nvPr>
            <p:ph type="body" sz="half" idx="17"/>
          </p:nvPr>
        </p:nvSpPr>
        <p:spPr>
          <a:xfrm>
            <a:off x="612210" y="1486258"/>
            <a:ext cx="10555662" cy="4915126"/>
          </a:xfrm>
        </p:spPr>
        <p:txBody>
          <a:bodyPr/>
          <a:lstStyle/>
          <a:p>
            <a:pPr marL="342900" indent="-342900">
              <a:buFont typeface="Arial" panose="020B0604020202020204" pitchFamily="34" charset="0"/>
              <a:buChar char="•"/>
            </a:pPr>
            <a:r>
              <a:rPr lang="en-US" sz="2400" dirty="0">
                <a:cs typeface="Arial" panose="020B0604020202020204" pitchFamily="34" charset="0"/>
              </a:rPr>
              <a:t>Use of technology to conduct ACP visits. </a:t>
            </a:r>
          </a:p>
          <a:p>
            <a:pPr marL="1028700" lvl="1" indent="-342900">
              <a:buFont typeface="Wingdings" panose="05000000000000000000" pitchFamily="2" charset="2"/>
              <a:buChar char="§"/>
            </a:pPr>
            <a:r>
              <a:rPr lang="en-US" dirty="0">
                <a:latin typeface="+mj-lt"/>
                <a:cs typeface="Arial" panose="020B0604020202020204" pitchFamily="34" charset="0"/>
              </a:rPr>
              <a:t>Zoom, Microsoft Teams, MyChart Video Visit</a:t>
            </a:r>
          </a:p>
          <a:p>
            <a:pPr marL="1028700" lvl="1" indent="-342900">
              <a:buFont typeface="Wingdings" panose="05000000000000000000" pitchFamily="2" charset="2"/>
              <a:buChar char="§"/>
            </a:pPr>
            <a:r>
              <a:rPr lang="en-US" dirty="0">
                <a:latin typeface="+mj-lt"/>
                <a:cs typeface="Arial" panose="020B0604020202020204" pitchFamily="34" charset="0"/>
              </a:rPr>
              <a:t>Telephonic conversations </a:t>
            </a:r>
          </a:p>
          <a:p>
            <a:pPr marL="342900" indent="-342900">
              <a:buFont typeface="Arial" panose="020B0604020202020204" pitchFamily="34" charset="0"/>
              <a:buChar char="•"/>
            </a:pPr>
            <a:r>
              <a:rPr lang="en-US" dirty="0"/>
              <a:t>Including </a:t>
            </a:r>
            <a:r>
              <a:rPr lang="en-US" sz="2400" dirty="0"/>
              <a:t>patient</a:t>
            </a:r>
            <a:r>
              <a:rPr lang="en-US" dirty="0"/>
              <a:t> family members to assist with technology and be part of the conversation.</a:t>
            </a:r>
          </a:p>
          <a:p>
            <a:pPr marL="342900" indent="-342900">
              <a:buFont typeface="Arial" panose="020B0604020202020204" pitchFamily="34" charset="0"/>
              <a:buChar char="•"/>
            </a:pPr>
            <a:r>
              <a:rPr lang="en-US" dirty="0"/>
              <a:t>Supporting ACP teams by mailing ACP materials to patients scheduled for ACP conversations or requesting information on ACP. </a:t>
            </a:r>
          </a:p>
          <a:p>
            <a:pPr marL="342900" indent="-342900">
              <a:buFont typeface="Arial" panose="020B0604020202020204" pitchFamily="34" charset="0"/>
              <a:buChar char="•"/>
            </a:pPr>
            <a:r>
              <a:rPr lang="en-US" dirty="0"/>
              <a:t>Capitalizing on existing relationships between ACP facilitators and patients who accepted ACP invitation. </a:t>
            </a:r>
          </a:p>
          <a:p>
            <a:pPr marL="1028700" lvl="1" indent="-342900">
              <a:buFont typeface="Wingdings" panose="05000000000000000000" pitchFamily="2" charset="2"/>
              <a:buChar char="§"/>
            </a:pPr>
            <a:r>
              <a:rPr lang="en-US" dirty="0">
                <a:latin typeface="Arial" panose="020B0604020202020204" pitchFamily="34" charset="0"/>
                <a:cs typeface="Arial" panose="020B0604020202020204" pitchFamily="34" charset="0"/>
              </a:rPr>
              <a:t>Care coordination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63638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274309" y="226123"/>
            <a:ext cx="3569409" cy="5776443"/>
          </a:xfrm>
          <a:prstGeom prst="rect">
            <a:avLst/>
          </a:prstGeom>
        </p:spPr>
        <p:txBody>
          <a:bodyPr spcFirstLastPara="1" vert="horz" wrap="square" lIns="121869" tIns="121869" rIns="121869" bIns="121869" rtlCol="0" anchor="t" anchorCtr="0">
            <a:noAutofit/>
          </a:bodyPr>
          <a:lstStyle/>
          <a:p>
            <a:pPr>
              <a:defRPr/>
            </a:pPr>
            <a:r>
              <a:rPr lang="en-US" sz="2400" err="1">
                <a:latin typeface="NeueHaasGroteskDisp Pro" panose="020B0504020202020204" pitchFamily="34" charset="77"/>
              </a:rPr>
              <a:t>Qsource</a:t>
            </a:r>
            <a:r>
              <a:rPr lang="en-US" sz="2400">
                <a:latin typeface="NeueHaasGroteskDisp Pro" panose="020B0504020202020204" pitchFamily="34" charset="77"/>
              </a:rPr>
              <a:t> has more than 45 years of experience working with with healthcare providers, Medicare and Medicaid.</a:t>
            </a:r>
            <a:br>
              <a:rPr lang="en-US" sz="2400">
                <a:latin typeface="NeueHaasGroteskDisp Pro" panose="020B0504020202020204" pitchFamily="34" charset="77"/>
              </a:rPr>
            </a:br>
            <a:br>
              <a:rPr lang="en-US" sz="2400">
                <a:latin typeface="NeueHaasGroteskDisp Pro" panose="020B0504020202020204" pitchFamily="34" charset="77"/>
              </a:rPr>
            </a:br>
            <a:br>
              <a:rPr lang="en-US" sz="700">
                <a:latin typeface="NeueHaasGroteskDisp Pro" panose="020B0504020202020204" pitchFamily="34" charset="77"/>
              </a:rPr>
            </a:br>
            <a:r>
              <a:rPr lang="en-US" sz="2400">
                <a:latin typeface="NeueHaasGroteskDisp Pro" panose="020B0504020202020204" pitchFamily="34" charset="77"/>
              </a:rPr>
              <a:t>Currently operate in 11 states overseeing ESRD, EQRO and  QIO activities.</a:t>
            </a:r>
            <a:br>
              <a:rPr lang="en-US" sz="2400">
                <a:latin typeface="NeueHaasGroteskDisp Pro" panose="020B0504020202020204" pitchFamily="34" charset="77"/>
              </a:rPr>
            </a:br>
            <a:br>
              <a:rPr lang="en-US" sz="2400">
                <a:latin typeface="NeueHaasGroteskDisp Pro" panose="020B0504020202020204" pitchFamily="34" charset="77"/>
              </a:rPr>
            </a:br>
            <a:br>
              <a:rPr lang="en-US" sz="700">
                <a:latin typeface="NeueHaasGroteskDisp Pro" panose="020B0504020202020204" pitchFamily="34" charset="77"/>
              </a:rPr>
            </a:br>
            <a:r>
              <a:rPr lang="en-US" sz="2400">
                <a:latin typeface="NeueHaasGroteskDisp Pro" panose="020B0504020202020204" pitchFamily="34" charset="77"/>
              </a:rPr>
              <a:t>Serves as the Medicare Quality Innovation Network-Quality Improvement Organization  (QIN-QIO) for Indiana.</a:t>
            </a:r>
            <a:br>
              <a:rPr lang="en-US" sz="2400">
                <a:latin typeface="NeueHaasGroteskDisp Pro" panose="020B0504020202020204" pitchFamily="34" charset="77"/>
              </a:rPr>
            </a:br>
            <a:br>
              <a:rPr lang="en" sz="2200">
                <a:latin typeface="NeueHaasGroteskDisp Pro" panose="020B0504020202020204" pitchFamily="34" charset="77"/>
              </a:rPr>
            </a:br>
            <a:endParaRPr sz="4532">
              <a:latin typeface="NeueHaasGroteskDisp Pro" panose="020B0504020202020204" pitchFamily="34" charset="77"/>
            </a:endParaRPr>
          </a:p>
        </p:txBody>
      </p:sp>
      <p:pic>
        <p:nvPicPr>
          <p:cNvPr id="3" name="Picture 2" descr="Map&#10;&#10;Description automatically generated with medium confidence">
            <a:extLst>
              <a:ext uri="{FF2B5EF4-FFF2-40B4-BE49-F238E27FC236}">
                <a16:creationId xmlns:a16="http://schemas.microsoft.com/office/drawing/2014/main" id="{528B05A4-FE76-557F-AA65-92F1E74D9F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43718" y="1074040"/>
            <a:ext cx="4096123" cy="4080607"/>
          </a:xfrm>
          <a:prstGeom prst="rect">
            <a:avLst/>
          </a:prstGeom>
        </p:spPr>
      </p:pic>
    </p:spTree>
    <p:extLst>
      <p:ext uri="{BB962C8B-B14F-4D97-AF65-F5344CB8AC3E}">
        <p14:creationId xmlns:p14="http://schemas.microsoft.com/office/powerpoint/2010/main" val="4244660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964DD6-7617-80D5-67F1-DA06CF3016E2}"/>
              </a:ext>
            </a:extLst>
          </p:cNvPr>
          <p:cNvSpPr>
            <a:spLocks noGrp="1"/>
          </p:cNvSpPr>
          <p:nvPr>
            <p:ph type="body" sz="quarter" idx="16"/>
          </p:nvPr>
        </p:nvSpPr>
        <p:spPr/>
        <p:txBody>
          <a:bodyPr/>
          <a:lstStyle/>
          <a:p>
            <a:r>
              <a:rPr lang="en-US" dirty="0"/>
              <a:t>Results</a:t>
            </a:r>
          </a:p>
        </p:txBody>
      </p:sp>
      <p:sp>
        <p:nvSpPr>
          <p:cNvPr id="3" name="Text Placeholder 2">
            <a:extLst>
              <a:ext uri="{FF2B5EF4-FFF2-40B4-BE49-F238E27FC236}">
                <a16:creationId xmlns:a16="http://schemas.microsoft.com/office/drawing/2014/main" id="{1BCBD202-4426-F6F0-96C3-852FCB78121C}"/>
              </a:ext>
            </a:extLst>
          </p:cNvPr>
          <p:cNvSpPr>
            <a:spLocks noGrp="1"/>
          </p:cNvSpPr>
          <p:nvPr>
            <p:ph type="body" sz="half" idx="17"/>
          </p:nvPr>
        </p:nvSpPr>
        <p:spPr>
          <a:xfrm>
            <a:off x="451008" y="1896546"/>
            <a:ext cx="9753695" cy="3183177"/>
          </a:xfrm>
        </p:spPr>
        <p:txBody>
          <a:bodyPr/>
          <a:lstStyle/>
          <a:p>
            <a:pPr marL="342900" indent="-342900">
              <a:buFont typeface="Arial" panose="020B0604020202020204" pitchFamily="34" charset="0"/>
              <a:buChar char="•"/>
            </a:pPr>
            <a:r>
              <a:rPr lang="en-US" sz="2400" dirty="0"/>
              <a:t>By taking ACP to our patients (meeting where they are), the barrier of access, including transportation, is eliminated. </a:t>
            </a:r>
          </a:p>
          <a:p>
            <a:pPr marL="342900" indent="-342900">
              <a:buFont typeface="Arial" panose="020B0604020202020204" pitchFamily="34" charset="0"/>
              <a:buChar char="•"/>
            </a:pPr>
            <a:r>
              <a:rPr lang="en-US" sz="2400" dirty="0"/>
              <a:t>Supporting other ACP teams allows for continued ACP visits. </a:t>
            </a:r>
          </a:p>
          <a:p>
            <a:pPr marL="342900" indent="-342900">
              <a:buFont typeface="Arial" panose="020B0604020202020204" pitchFamily="34" charset="0"/>
              <a:buChar char="•"/>
            </a:pPr>
            <a:r>
              <a:rPr lang="en-US" sz="2400" dirty="0"/>
              <a:t>Using technology provides comfort and flexibility for patients not wanting to leave their home or have others come to their home. </a:t>
            </a:r>
          </a:p>
          <a:p>
            <a:pPr marL="342900" indent="-342900">
              <a:buFont typeface="Arial" panose="020B0604020202020204" pitchFamily="34" charset="0"/>
              <a:buChar char="•"/>
            </a:pPr>
            <a:r>
              <a:rPr lang="en-US" sz="2400" dirty="0"/>
              <a:t>Utilizing existing relationships between patients and ACP facilitators allows for comfort for both parties. </a:t>
            </a:r>
          </a:p>
        </p:txBody>
      </p:sp>
    </p:spTree>
    <p:extLst>
      <p:ext uri="{BB962C8B-B14F-4D97-AF65-F5344CB8AC3E}">
        <p14:creationId xmlns:p14="http://schemas.microsoft.com/office/powerpoint/2010/main" val="2977482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BF328-C102-4A69-65FE-62C0B4AE52D7}"/>
              </a:ext>
            </a:extLst>
          </p:cNvPr>
          <p:cNvSpPr>
            <a:spLocks noGrp="1"/>
          </p:cNvSpPr>
          <p:nvPr>
            <p:ph type="body" sz="quarter" idx="16"/>
          </p:nvPr>
        </p:nvSpPr>
        <p:spPr/>
        <p:txBody>
          <a:bodyPr/>
          <a:lstStyle/>
          <a:p>
            <a:r>
              <a:rPr lang="en-US" dirty="0"/>
              <a:t>Best Practices and Lessons Learned</a:t>
            </a:r>
          </a:p>
        </p:txBody>
      </p:sp>
      <p:sp>
        <p:nvSpPr>
          <p:cNvPr id="3" name="Text Placeholder 2">
            <a:extLst>
              <a:ext uri="{FF2B5EF4-FFF2-40B4-BE49-F238E27FC236}">
                <a16:creationId xmlns:a16="http://schemas.microsoft.com/office/drawing/2014/main" id="{CAE004C0-9215-677F-CBF2-6D4781445A46}"/>
              </a:ext>
            </a:extLst>
          </p:cNvPr>
          <p:cNvSpPr>
            <a:spLocks noGrp="1"/>
          </p:cNvSpPr>
          <p:nvPr>
            <p:ph type="body" sz="half" idx="17"/>
          </p:nvPr>
        </p:nvSpPr>
        <p:spPr>
          <a:xfrm>
            <a:off x="457198" y="2123002"/>
            <a:ext cx="9912191" cy="3793088"/>
          </a:xfrm>
        </p:spPr>
        <p:txBody>
          <a:bodyPr/>
          <a:lstStyle/>
          <a:p>
            <a:pPr marL="342900" indent="-342900">
              <a:buFont typeface="Arial" panose="020B0604020202020204" pitchFamily="34" charset="0"/>
              <a:buChar char="•"/>
            </a:pPr>
            <a:r>
              <a:rPr lang="en-US" sz="2400" dirty="0">
                <a:latin typeface="+mn-lt"/>
              </a:rPr>
              <a:t>Meet patients in their environment, whenever able. </a:t>
            </a:r>
          </a:p>
          <a:p>
            <a:pPr marL="342900" indent="-342900">
              <a:buFont typeface="Arial" panose="020B0604020202020204" pitchFamily="34" charset="0"/>
              <a:buChar char="•"/>
            </a:pPr>
            <a:r>
              <a:rPr lang="en-US" sz="2400" dirty="0">
                <a:latin typeface="+mn-lt"/>
              </a:rPr>
              <a:t>Comfort helps ease the nervousness of having crucial ACP conversations. </a:t>
            </a:r>
          </a:p>
          <a:p>
            <a:pPr marL="1028700" lvl="1" indent="-342900">
              <a:buFont typeface="Wingdings" panose="05000000000000000000" pitchFamily="2" charset="2"/>
              <a:buChar char="§"/>
            </a:pPr>
            <a:r>
              <a:rPr lang="en-US" dirty="0">
                <a:latin typeface="+mn-lt"/>
                <a:cs typeface="Arial" panose="020B0604020202020204" pitchFamily="34" charset="0"/>
              </a:rPr>
              <a:t>Conversation location: Home vs. Hospital/Clinic </a:t>
            </a:r>
          </a:p>
          <a:p>
            <a:pPr marL="1028700" lvl="1" indent="-342900">
              <a:buFont typeface="Wingdings" panose="05000000000000000000" pitchFamily="2" charset="2"/>
              <a:buChar char="§"/>
            </a:pPr>
            <a:r>
              <a:rPr lang="en-US" dirty="0">
                <a:latin typeface="+mn-lt"/>
                <a:cs typeface="Arial" panose="020B0604020202020204" pitchFamily="34" charset="0"/>
              </a:rPr>
              <a:t>Existing relationships </a:t>
            </a:r>
          </a:p>
          <a:p>
            <a:pPr marL="1028700" lvl="1" indent="-342900">
              <a:buFont typeface="Wingdings" panose="05000000000000000000" pitchFamily="2" charset="2"/>
              <a:buChar char="§"/>
            </a:pPr>
            <a:r>
              <a:rPr lang="en-US" dirty="0">
                <a:latin typeface="+mn-lt"/>
                <a:cs typeface="Arial" panose="020B0604020202020204" pitchFamily="34" charset="0"/>
              </a:rPr>
              <a:t>Technology helps those concerned about spread of illnesses.</a:t>
            </a:r>
          </a:p>
          <a:p>
            <a:pPr marL="1028700" lvl="1" indent="-342900">
              <a:buFont typeface="Wingdings" panose="05000000000000000000" pitchFamily="2" charset="2"/>
              <a:buChar char="§"/>
            </a:pPr>
            <a:r>
              <a:rPr lang="en-US" dirty="0">
                <a:latin typeface="+mn-lt"/>
                <a:cs typeface="Arial" panose="020B0604020202020204" pitchFamily="34" charset="0"/>
              </a:rPr>
              <a:t> </a:t>
            </a:r>
            <a:r>
              <a:rPr lang="en-US" sz="2400" dirty="0">
                <a:latin typeface="+mn-lt"/>
              </a:rPr>
              <a:t>Development and use of multiple reports providing crucial data for ACP teams to improve access.</a:t>
            </a:r>
            <a:endParaRPr lang="en-US" dirty="0">
              <a:latin typeface="+mn-lt"/>
            </a:endParaRPr>
          </a:p>
          <a:p>
            <a:r>
              <a:rPr lang="en-US" sz="2400" dirty="0">
                <a:latin typeface="+mn-lt"/>
              </a:rPr>
              <a:t>	</a:t>
            </a:r>
          </a:p>
        </p:txBody>
      </p:sp>
    </p:spTree>
    <p:extLst>
      <p:ext uri="{BB962C8B-B14F-4D97-AF65-F5344CB8AC3E}">
        <p14:creationId xmlns:p14="http://schemas.microsoft.com/office/powerpoint/2010/main" val="2815368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2"/>
          <p:cNvSpPr txBox="1">
            <a:spLocks noGrp="1"/>
          </p:cNvSpPr>
          <p:nvPr>
            <p:ph type="subTitle" idx="1"/>
          </p:nvPr>
        </p:nvSpPr>
        <p:spPr>
          <a:xfrm>
            <a:off x="930220" y="2929442"/>
            <a:ext cx="8379380" cy="2422845"/>
          </a:xfrm>
          <a:prstGeom prst="rect">
            <a:avLst/>
          </a:prstGeom>
        </p:spPr>
        <p:txBody>
          <a:bodyPr spcFirstLastPara="1" vert="horz" wrap="square" lIns="121900" tIns="121900" rIns="121900" bIns="121900" rtlCol="0" anchor="t" anchorCtr="0">
            <a:normAutofit/>
          </a:bodyPr>
          <a:lstStyle/>
          <a:p>
            <a:pPr>
              <a:spcAft>
                <a:spcPts val="1600"/>
              </a:spcAft>
            </a:pPr>
            <a:r>
              <a:rPr lang="en-US" b="1" dirty="0">
                <a:latin typeface="+mn-lt"/>
              </a:rPr>
              <a:t>Parkview Advance Care Planning Contact Info</a:t>
            </a:r>
          </a:p>
          <a:p>
            <a:pPr lvl="1">
              <a:spcAft>
                <a:spcPts val="1600"/>
              </a:spcAft>
            </a:pPr>
            <a:r>
              <a:rPr lang="en-US" dirty="0">
                <a:solidFill>
                  <a:schemeClr val="bg1"/>
                </a:solidFill>
                <a:latin typeface="+mn-lt"/>
              </a:rPr>
              <a:t>Email: </a:t>
            </a:r>
            <a:r>
              <a:rPr lang="en-US" dirty="0">
                <a:solidFill>
                  <a:schemeClr val="bg1"/>
                </a:solidFill>
                <a:latin typeface="+mn-lt"/>
                <a:hlinkClick r:id="rId3">
                  <a:extLst>
                    <a:ext uri="{A12FA001-AC4F-418D-AE19-62706E023703}">
                      <ahyp:hlinkClr xmlns:ahyp="http://schemas.microsoft.com/office/drawing/2018/hyperlinkcolor" val="tx"/>
                    </a:ext>
                  </a:extLst>
                </a:hlinkClick>
              </a:rPr>
              <a:t>acpdept@parkview.com</a:t>
            </a:r>
            <a:endParaRPr lang="en-US" dirty="0">
              <a:solidFill>
                <a:schemeClr val="bg1"/>
              </a:solidFill>
              <a:latin typeface="+mn-lt"/>
            </a:endParaRPr>
          </a:p>
          <a:p>
            <a:pPr lvl="1">
              <a:spcAft>
                <a:spcPts val="1600"/>
              </a:spcAft>
            </a:pPr>
            <a:r>
              <a:rPr lang="en-US" dirty="0">
                <a:solidFill>
                  <a:schemeClr val="bg1"/>
                </a:solidFill>
                <a:latin typeface="+mn-lt"/>
              </a:rPr>
              <a:t>Phone: (260) 266-1481</a:t>
            </a:r>
          </a:p>
          <a:p>
            <a:pPr>
              <a:spcAft>
                <a:spcPts val="1600"/>
              </a:spcAft>
            </a:pPr>
            <a:endParaRPr lang="en-US" u="sng" dirty="0"/>
          </a:p>
        </p:txBody>
      </p:sp>
      <p:sp>
        <p:nvSpPr>
          <p:cNvPr id="66" name="Google Shape;66;p12"/>
          <p:cNvSpPr txBox="1">
            <a:spLocks noGrp="1"/>
          </p:cNvSpPr>
          <p:nvPr>
            <p:ph type="title"/>
          </p:nvPr>
        </p:nvSpPr>
        <p:spPr>
          <a:xfrm>
            <a:off x="930220" y="1850461"/>
            <a:ext cx="10107200" cy="971600"/>
          </a:xfrm>
          <a:prstGeom prst="rect">
            <a:avLst/>
          </a:prstGeom>
        </p:spPr>
        <p:txBody>
          <a:bodyPr spcFirstLastPara="1" vert="horz" wrap="square" lIns="121900" tIns="121900" rIns="121900" bIns="121900" rtlCol="0" anchor="t" anchorCtr="0">
            <a:normAutofit fontScale="90000"/>
          </a:bodyPr>
          <a:lstStyle/>
          <a:p>
            <a:r>
              <a:rPr lang="en" dirty="0">
                <a:latin typeface="+mn-lt"/>
              </a:rPr>
              <a:t>Thank You</a:t>
            </a:r>
            <a:endParaRPr dirty="0">
              <a:latin typeface="+mn-lt"/>
            </a:endParaRPr>
          </a:p>
        </p:txBody>
      </p:sp>
      <p:sp>
        <p:nvSpPr>
          <p:cNvPr id="67" name="Google Shape;67;p12"/>
          <p:cNvSpPr txBox="1"/>
          <p:nvPr/>
        </p:nvSpPr>
        <p:spPr>
          <a:xfrm>
            <a:off x="9309600" y="187967"/>
            <a:ext cx="2246800" cy="615513"/>
          </a:xfrm>
          <a:prstGeom prst="rect">
            <a:avLst/>
          </a:prstGeom>
          <a:noFill/>
          <a:ln>
            <a:noFill/>
          </a:ln>
        </p:spPr>
        <p:txBody>
          <a:bodyPr spcFirstLastPara="1" wrap="square" lIns="121900" tIns="121900" rIns="121900" bIns="121900" anchor="t" anchorCtr="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September 27, 2023</a:t>
            </a:r>
            <a:endParaRPr kumimoji="0" sz="120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0069FF"/>
                </a:solidFill>
                <a:effectLst/>
                <a:uLnTx/>
                <a:uFillTx/>
                <a:latin typeface="Helvetica Neue"/>
                <a:ea typeface="Helvetica Neue"/>
                <a:cs typeface="Helvetica Neue"/>
                <a:sym typeface="Helvetica Neue"/>
              </a:rPr>
              <a:t>www.qsource.org</a:t>
            </a:r>
            <a:endParaRPr kumimoji="0" sz="1200" b="1" i="0" u="none" strike="noStrike" kern="1200" cap="none" spc="0" normalizeH="0" baseline="0" noProof="0" dirty="0">
              <a:ln>
                <a:noFill/>
              </a:ln>
              <a:solidFill>
                <a:srgbClr val="0069FF"/>
              </a:solidFill>
              <a:effectLst/>
              <a:uLnTx/>
              <a:uFillTx/>
              <a:latin typeface="Helvetica Neue"/>
              <a:ea typeface="Helvetica Neue"/>
              <a:cs typeface="Helvetica Neue"/>
              <a:sym typeface="Helvetica Neue"/>
            </a:endParaRPr>
          </a:p>
        </p:txBody>
      </p:sp>
      <p:pic>
        <p:nvPicPr>
          <p:cNvPr id="68" name="Google Shape;68;p12"/>
          <p:cNvPicPr preferRelativeResize="0"/>
          <p:nvPr/>
        </p:nvPicPr>
        <p:blipFill>
          <a:blip r:embed="rId4">
            <a:alphaModFix/>
          </a:blip>
          <a:stretch>
            <a:fillRect/>
          </a:stretch>
        </p:blipFill>
        <p:spPr>
          <a:xfrm>
            <a:off x="10689910" y="6190060"/>
            <a:ext cx="364997" cy="363747"/>
          </a:xfrm>
          <a:prstGeom prst="rect">
            <a:avLst/>
          </a:prstGeom>
          <a:noFill/>
          <a:ln>
            <a:noFill/>
          </a:ln>
        </p:spPr>
      </p:pic>
      <p:pic>
        <p:nvPicPr>
          <p:cNvPr id="69" name="Google Shape;69;p12"/>
          <p:cNvPicPr preferRelativeResize="0"/>
          <p:nvPr/>
        </p:nvPicPr>
        <p:blipFill>
          <a:blip r:embed="rId5">
            <a:alphaModFix/>
          </a:blip>
          <a:stretch>
            <a:fillRect/>
          </a:stretch>
        </p:blipFill>
        <p:spPr>
          <a:xfrm>
            <a:off x="11565988" y="6190060"/>
            <a:ext cx="365005" cy="365005"/>
          </a:xfrm>
          <a:prstGeom prst="rect">
            <a:avLst/>
          </a:prstGeom>
          <a:noFill/>
          <a:ln>
            <a:noFill/>
          </a:ln>
        </p:spPr>
      </p:pic>
      <p:pic>
        <p:nvPicPr>
          <p:cNvPr id="71" name="Google Shape;71;p12"/>
          <p:cNvPicPr preferRelativeResize="0"/>
          <p:nvPr/>
        </p:nvPicPr>
        <p:blipFill>
          <a:blip r:embed="rId6">
            <a:alphaModFix/>
          </a:blip>
          <a:stretch>
            <a:fillRect/>
          </a:stretch>
        </p:blipFill>
        <p:spPr>
          <a:xfrm>
            <a:off x="11127946" y="6190060"/>
            <a:ext cx="365007" cy="363755"/>
          </a:xfrm>
          <a:prstGeom prst="rect">
            <a:avLst/>
          </a:prstGeom>
          <a:noFill/>
          <a:ln>
            <a:noFill/>
          </a:ln>
        </p:spPr>
      </p:pic>
      <p:sp>
        <p:nvSpPr>
          <p:cNvPr id="9" name="Google Shape;44;p8">
            <a:extLst>
              <a:ext uri="{FF2B5EF4-FFF2-40B4-BE49-F238E27FC236}">
                <a16:creationId xmlns:a16="http://schemas.microsoft.com/office/drawing/2014/main" id="{95B33723-063A-8619-D017-AB25350A2533}"/>
              </a:ext>
            </a:extLst>
          </p:cNvPr>
          <p:cNvSpPr txBox="1"/>
          <p:nvPr/>
        </p:nvSpPr>
        <p:spPr>
          <a:xfrm>
            <a:off x="808299" y="5834877"/>
            <a:ext cx="5489261" cy="369291"/>
          </a:xfrm>
          <a:prstGeom prst="rect">
            <a:avLst/>
          </a:prstGeom>
          <a:noFill/>
          <a:ln>
            <a:noFill/>
          </a:ln>
        </p:spPr>
        <p:txBody>
          <a:bodyPr spcFirstLastPara="1" wrap="square" lIns="121900" tIns="121900" rIns="121900" bIns="121900" anchor="t" anchorCtr="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15470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9CFE5-A00B-0B74-3E09-384F16882724}"/>
              </a:ext>
            </a:extLst>
          </p:cNvPr>
          <p:cNvSpPr>
            <a:spLocks noGrp="1"/>
          </p:cNvSpPr>
          <p:nvPr>
            <p:ph type="title"/>
          </p:nvPr>
        </p:nvSpPr>
        <p:spPr>
          <a:xfrm>
            <a:off x="740337" y="1967218"/>
            <a:ext cx="6264470" cy="1085850"/>
          </a:xfrm>
        </p:spPr>
        <p:txBody>
          <a:bodyPr/>
          <a:lstStyle/>
          <a:p>
            <a:r>
              <a:rPr lang="en-US" dirty="0"/>
              <a:t>Q&amp;A Session with Today’s Panelists</a:t>
            </a:r>
          </a:p>
        </p:txBody>
      </p:sp>
    </p:spTree>
    <p:extLst>
      <p:ext uri="{BB962C8B-B14F-4D97-AF65-F5344CB8AC3E}">
        <p14:creationId xmlns:p14="http://schemas.microsoft.com/office/powerpoint/2010/main" val="282019020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Google Shape;15;p3">
            <a:extLst>
              <a:ext uri="{FF2B5EF4-FFF2-40B4-BE49-F238E27FC236}">
                <a16:creationId xmlns:a16="http://schemas.microsoft.com/office/drawing/2014/main" id="{24CC28D7-C48A-C043-69DC-5D059CA12C72}"/>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4D4D4D"/>
                </a:solidFill>
                <a:effectLst/>
                <a:uLnTx/>
                <a:uFillTx/>
                <a:latin typeface="Helvetica Neue"/>
                <a:ea typeface="Helvetica Neue"/>
                <a:cs typeface="Helvetica Neue"/>
                <a:sym typeface="Helvetica Neue"/>
              </a:rPr>
              <a:t>Your Feedback is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Valuable</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graphicFrame>
        <p:nvGraphicFramePr>
          <p:cNvPr id="6" name="Table 6">
            <a:extLst>
              <a:ext uri="{FF2B5EF4-FFF2-40B4-BE49-F238E27FC236}">
                <a16:creationId xmlns:a16="http://schemas.microsoft.com/office/drawing/2014/main" id="{2E797912-1AFB-51D5-5AD6-6D9E7C6BE6B1}"/>
              </a:ext>
            </a:extLst>
          </p:cNvPr>
          <p:cNvGraphicFramePr>
            <a:graphicFrameLocks noGrp="1"/>
          </p:cNvGraphicFramePr>
          <p:nvPr/>
        </p:nvGraphicFramePr>
        <p:xfrm>
          <a:off x="635546" y="1537060"/>
          <a:ext cx="11008473" cy="3870912"/>
        </p:xfrm>
        <a:graphic>
          <a:graphicData uri="http://schemas.openxmlformats.org/drawingml/2006/table">
            <a:tbl>
              <a:tblPr firstRow="1" bandRow="1">
                <a:tableStyleId>{7E9639D4-E3E2-4D34-9284-5A2195B3D0D7}</a:tableStyleId>
              </a:tblPr>
              <a:tblGrid>
                <a:gridCol w="8181926">
                  <a:extLst>
                    <a:ext uri="{9D8B030D-6E8A-4147-A177-3AD203B41FA5}">
                      <a16:colId xmlns:a16="http://schemas.microsoft.com/office/drawing/2014/main" val="4147519814"/>
                    </a:ext>
                  </a:extLst>
                </a:gridCol>
                <a:gridCol w="493859">
                  <a:extLst>
                    <a:ext uri="{9D8B030D-6E8A-4147-A177-3AD203B41FA5}">
                      <a16:colId xmlns:a16="http://schemas.microsoft.com/office/drawing/2014/main" val="3334317643"/>
                    </a:ext>
                  </a:extLst>
                </a:gridCol>
                <a:gridCol w="535888">
                  <a:extLst>
                    <a:ext uri="{9D8B030D-6E8A-4147-A177-3AD203B41FA5}">
                      <a16:colId xmlns:a16="http://schemas.microsoft.com/office/drawing/2014/main" val="2518165365"/>
                    </a:ext>
                  </a:extLst>
                </a:gridCol>
                <a:gridCol w="556903">
                  <a:extLst>
                    <a:ext uri="{9D8B030D-6E8A-4147-A177-3AD203B41FA5}">
                      <a16:colId xmlns:a16="http://schemas.microsoft.com/office/drawing/2014/main" val="1793598756"/>
                    </a:ext>
                  </a:extLst>
                </a:gridCol>
                <a:gridCol w="609442">
                  <a:extLst>
                    <a:ext uri="{9D8B030D-6E8A-4147-A177-3AD203B41FA5}">
                      <a16:colId xmlns:a16="http://schemas.microsoft.com/office/drawing/2014/main" val="3814647261"/>
                    </a:ext>
                  </a:extLst>
                </a:gridCol>
                <a:gridCol w="630455">
                  <a:extLst>
                    <a:ext uri="{9D8B030D-6E8A-4147-A177-3AD203B41FA5}">
                      <a16:colId xmlns:a16="http://schemas.microsoft.com/office/drawing/2014/main" val="697934725"/>
                    </a:ext>
                  </a:extLst>
                </a:gridCol>
              </a:tblGrid>
              <a:tr h="640056">
                <a:tc>
                  <a:txBody>
                    <a:bodyPr/>
                    <a:lstStyle/>
                    <a:p>
                      <a:r>
                        <a:rPr lang="en-US" sz="3200" b="0" i="0" dirty="0">
                          <a:latin typeface="NeueHaasGroteskDisp Pro Md" panose="020B0504020202020204" pitchFamily="34" charset="77"/>
                        </a:rPr>
                        <a:t>Polling Question</a:t>
                      </a:r>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extLst>
                  <a:ext uri="{0D108BD9-81ED-4DB2-BD59-A6C34878D82A}">
                    <a16:rowId xmlns:a16="http://schemas.microsoft.com/office/drawing/2014/main" val="2779933683"/>
                  </a:ext>
                </a:extLst>
              </a:tr>
              <a:tr h="3230856">
                <a:tc gridSpan="6">
                  <a:txBody>
                    <a:bodyPr/>
                    <a:lstStyle/>
                    <a:p>
                      <a:r>
                        <a:rPr lang="en-US" sz="2400" b="1" dirty="0"/>
                        <a:t>On a scale of 1 to 5 where 5 represents “Very Satisfied” and 1 represents “Very Dissatisfied”, indicate your level of satisfaction with this session.</a:t>
                      </a:r>
                    </a:p>
                    <a:p>
                      <a:pPr lvl="1"/>
                      <a:r>
                        <a:rPr kumimoji="0" lang="en-US" sz="2400" b="1" i="0" u="none" strike="noStrike" kern="1200" cap="none" spc="0" normalizeH="0" baseline="0" dirty="0">
                          <a:ln>
                            <a:noFill/>
                          </a:ln>
                          <a:solidFill>
                            <a:srgbClr val="0069FF"/>
                          </a:solidFill>
                          <a:effectLst/>
                          <a:uLnTx/>
                          <a:uFillTx/>
                          <a:latin typeface="Helvetica Neue"/>
                        </a:rPr>
                        <a:t>5- Very Satisfied</a:t>
                      </a:r>
                    </a:p>
                    <a:p>
                      <a:pPr lvl="1"/>
                      <a:r>
                        <a:rPr kumimoji="0" lang="en-US" sz="2400" b="1" i="0" u="none" strike="noStrike" kern="1200" cap="none" spc="0" normalizeH="0" baseline="0" dirty="0">
                          <a:ln>
                            <a:noFill/>
                          </a:ln>
                          <a:solidFill>
                            <a:srgbClr val="0069FF"/>
                          </a:solidFill>
                          <a:effectLst/>
                          <a:uLnTx/>
                          <a:uFillTx/>
                          <a:latin typeface="Helvetica Neue"/>
                        </a:rPr>
                        <a:t>4-Somewhat Satisfied</a:t>
                      </a:r>
                    </a:p>
                    <a:p>
                      <a:pPr lvl="1"/>
                      <a:r>
                        <a:rPr kumimoji="0" lang="en-US" sz="2400" b="1" i="0" u="none" strike="noStrike" kern="1200" cap="none" spc="0" normalizeH="0" baseline="0" dirty="0">
                          <a:ln>
                            <a:noFill/>
                          </a:ln>
                          <a:solidFill>
                            <a:srgbClr val="0069FF"/>
                          </a:solidFill>
                          <a:effectLst/>
                          <a:uLnTx/>
                          <a:uFillTx/>
                          <a:latin typeface="Helvetica Neue"/>
                        </a:rPr>
                        <a:t>3-No opinion</a:t>
                      </a:r>
                    </a:p>
                    <a:p>
                      <a:pPr lvl="1"/>
                      <a:r>
                        <a:rPr kumimoji="0" lang="en-US" sz="2400" b="1" i="0" u="none" strike="noStrike" kern="1200" cap="none" spc="0" normalizeH="0" baseline="0" dirty="0">
                          <a:ln>
                            <a:noFill/>
                          </a:ln>
                          <a:solidFill>
                            <a:srgbClr val="0069FF"/>
                          </a:solidFill>
                          <a:effectLst/>
                          <a:uLnTx/>
                          <a:uFillTx/>
                          <a:latin typeface="Helvetica Neue"/>
                        </a:rPr>
                        <a:t>2-Somewhat Dissatisfied</a:t>
                      </a:r>
                    </a:p>
                    <a:p>
                      <a:pPr lvl="1"/>
                      <a:r>
                        <a:rPr kumimoji="0" lang="en-US" sz="2400" b="1" i="0" u="none" strike="noStrike" kern="1200" cap="none" spc="0" normalizeH="0" baseline="0" dirty="0">
                          <a:ln>
                            <a:noFill/>
                          </a:ln>
                          <a:solidFill>
                            <a:srgbClr val="0069FF"/>
                          </a:solidFill>
                          <a:effectLst/>
                          <a:uLnTx/>
                          <a:uFillTx/>
                          <a:latin typeface="Helvetica Neue"/>
                        </a:rPr>
                        <a:t>1-Very Dissatisfied </a:t>
                      </a:r>
                    </a:p>
                    <a:p>
                      <a:endParaRPr lang="en-US" sz="1900" dirty="0"/>
                    </a:p>
                    <a:p>
                      <a:endParaRPr lang="en-US" sz="1900" dirty="0"/>
                    </a:p>
                  </a:txBody>
                  <a:tcPr marL="91416" marR="91416" marT="45708" marB="45708"/>
                </a:tc>
                <a:tc hMerge="1">
                  <a:txBody>
                    <a:bodyPr/>
                    <a:lstStyle/>
                    <a:p>
                      <a:pPr algn="ctr"/>
                      <a:r>
                        <a:rPr lang="en-US" sz="1900"/>
                        <a:t>1</a:t>
                      </a:r>
                    </a:p>
                  </a:txBody>
                  <a:tcPr/>
                </a:tc>
                <a:tc hMerge="1">
                  <a:txBody>
                    <a:bodyPr/>
                    <a:lstStyle/>
                    <a:p>
                      <a:pPr algn="ctr"/>
                      <a:r>
                        <a:rPr lang="en-US" sz="1900"/>
                        <a:t>2</a:t>
                      </a:r>
                    </a:p>
                  </a:txBody>
                  <a:tcPr/>
                </a:tc>
                <a:tc hMerge="1">
                  <a:txBody>
                    <a:bodyPr/>
                    <a:lstStyle/>
                    <a:p>
                      <a:pPr algn="ctr"/>
                      <a:r>
                        <a:rPr lang="en-US" sz="1900"/>
                        <a:t>3</a:t>
                      </a:r>
                    </a:p>
                  </a:txBody>
                  <a:tcPr/>
                </a:tc>
                <a:tc hMerge="1">
                  <a:txBody>
                    <a:bodyPr/>
                    <a:lstStyle/>
                    <a:p>
                      <a:pPr algn="ctr"/>
                      <a:r>
                        <a:rPr lang="en-US" sz="1900"/>
                        <a:t>4</a:t>
                      </a:r>
                    </a:p>
                  </a:txBody>
                  <a:tcPr/>
                </a:tc>
                <a:tc hMerge="1">
                  <a:txBody>
                    <a:bodyPr/>
                    <a:lstStyle/>
                    <a:p>
                      <a:pPr algn="ctr"/>
                      <a:r>
                        <a:rPr lang="en-US" sz="1900"/>
                        <a:t>5</a:t>
                      </a:r>
                    </a:p>
                  </a:txBody>
                  <a:tcPr/>
                </a:tc>
                <a:extLst>
                  <a:ext uri="{0D108BD9-81ED-4DB2-BD59-A6C34878D82A}">
                    <a16:rowId xmlns:a16="http://schemas.microsoft.com/office/drawing/2014/main" val="1052818338"/>
                  </a:ext>
                </a:extLst>
              </a:tr>
            </a:tbl>
          </a:graphicData>
        </a:graphic>
      </p:graphicFrame>
    </p:spTree>
    <p:extLst>
      <p:ext uri="{BB962C8B-B14F-4D97-AF65-F5344CB8AC3E}">
        <p14:creationId xmlns:p14="http://schemas.microsoft.com/office/powerpoint/2010/main" val="674447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Community Coalitions</a:t>
            </a:r>
          </a:p>
        </p:txBody>
      </p:sp>
      <p:pic>
        <p:nvPicPr>
          <p:cNvPr id="4" name="Picture 3">
            <a:extLst>
              <a:ext uri="{FF2B5EF4-FFF2-40B4-BE49-F238E27FC236}">
                <a16:creationId xmlns:a16="http://schemas.microsoft.com/office/drawing/2014/main" id="{31E14DDB-1B9A-D529-1B1C-80DE066B5B05}"/>
              </a:ext>
            </a:extLst>
          </p:cNvPr>
          <p:cNvPicPr>
            <a:picLocks noChangeAspect="1"/>
          </p:cNvPicPr>
          <p:nvPr/>
        </p:nvPicPr>
        <p:blipFill>
          <a:blip r:embed="rId2"/>
          <a:stretch>
            <a:fillRect/>
          </a:stretch>
        </p:blipFill>
        <p:spPr>
          <a:xfrm>
            <a:off x="5872663" y="1602270"/>
            <a:ext cx="5902257" cy="4047262"/>
          </a:xfrm>
          <a:prstGeom prst="rect">
            <a:avLst/>
          </a:prstGeom>
        </p:spPr>
      </p:pic>
      <p:sp>
        <p:nvSpPr>
          <p:cNvPr id="5" name="TextBox 4">
            <a:extLst>
              <a:ext uri="{FF2B5EF4-FFF2-40B4-BE49-F238E27FC236}">
                <a16:creationId xmlns:a16="http://schemas.microsoft.com/office/drawing/2014/main" id="{9C8763E0-9EF4-B3FF-0D99-48131768560D}"/>
              </a:ext>
            </a:extLst>
          </p:cNvPr>
          <p:cNvSpPr txBox="1"/>
          <p:nvPr/>
        </p:nvSpPr>
        <p:spPr>
          <a:xfrm>
            <a:off x="125688" y="1770656"/>
            <a:ext cx="5190080" cy="4093428"/>
          </a:xfrm>
          <a:prstGeom prst="rect">
            <a:avLst/>
          </a:prstGeom>
          <a:noFill/>
        </p:spPr>
        <p:txBody>
          <a:bodyPr wrap="square" rtlCol="0">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Qsource brings together Medicare beneficiaries, providers, and communities together in data-driven initiatives that increase patient safety, make communities healthier, better coordinate post-hospital care, and improve clinical quality. </a:t>
            </a: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In addition to improving clinical outcomes, Qsource works with communities to address population health concerns, often referred to as social determinants of health. These include concerns such as insufficient food resources, lack of transportation to follow up appointments, homelessness, among others.</a:t>
            </a:r>
          </a:p>
        </p:txBody>
      </p:sp>
    </p:spTree>
    <p:extLst>
      <p:ext uri="{BB962C8B-B14F-4D97-AF65-F5344CB8AC3E}">
        <p14:creationId xmlns:p14="http://schemas.microsoft.com/office/powerpoint/2010/main" val="244999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Upcoming Webinars</a:t>
            </a:r>
          </a:p>
        </p:txBody>
      </p:sp>
      <p:sp>
        <p:nvSpPr>
          <p:cNvPr id="3" name="TextBox 2">
            <a:extLst>
              <a:ext uri="{FF2B5EF4-FFF2-40B4-BE49-F238E27FC236}">
                <a16:creationId xmlns:a16="http://schemas.microsoft.com/office/drawing/2014/main" id="{85FEC8D3-DACF-CBCF-7FF8-62B39367BDDA}"/>
              </a:ext>
            </a:extLst>
          </p:cNvPr>
          <p:cNvSpPr txBox="1"/>
          <p:nvPr/>
        </p:nvSpPr>
        <p:spPr>
          <a:xfrm>
            <a:off x="417080" y="1130779"/>
            <a:ext cx="11687015" cy="1769715"/>
          </a:xfrm>
          <a:prstGeom prst="rect">
            <a:avLst/>
          </a:prstGeom>
          <a:noFill/>
        </p:spPr>
        <p:txBody>
          <a:bodyPr wrap="square" lIns="45720" tIns="22860" rIns="45720" bIns="22860" rtlCol="0" anchor="t">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l" defTabSz="914172"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10/3/2023 Social Drivers of Health-The Missing Link</a:t>
            </a:r>
          </a:p>
          <a:p>
            <a:pPr marL="0" marR="0" lvl="0" indent="0" algn="l" defTabSz="914172"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10/12/2023 Closing the Health Literacy Gap and Advancing Health Equity</a:t>
            </a:r>
          </a:p>
        </p:txBody>
      </p:sp>
    </p:spTree>
    <p:extLst>
      <p:ext uri="{BB962C8B-B14F-4D97-AF65-F5344CB8AC3E}">
        <p14:creationId xmlns:p14="http://schemas.microsoft.com/office/powerpoint/2010/main" val="339783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Resource Page Updated</a:t>
            </a:r>
          </a:p>
        </p:txBody>
      </p:sp>
      <p:sp>
        <p:nvSpPr>
          <p:cNvPr id="6" name="TextBox 5">
            <a:extLst>
              <a:ext uri="{FF2B5EF4-FFF2-40B4-BE49-F238E27FC236}">
                <a16:creationId xmlns:a16="http://schemas.microsoft.com/office/drawing/2014/main" id="{6EED211E-04DA-B17C-C101-BD328D1D76E8}"/>
              </a:ext>
            </a:extLst>
          </p:cNvPr>
          <p:cNvSpPr txBox="1"/>
          <p:nvPr/>
        </p:nvSpPr>
        <p:spPr>
          <a:xfrm>
            <a:off x="417079" y="1694337"/>
            <a:ext cx="6096870" cy="4154984"/>
          </a:xfrm>
          <a:prstGeom prst="rect">
            <a:avLst/>
          </a:prstGeom>
          <a:noFill/>
        </p:spPr>
        <p:txBody>
          <a:bodyPr wrap="square">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Discover What’s New!</a:t>
            </a: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We've recently updated our Resources Web page to include Spanish translated materials and new topics.</a:t>
            </a:r>
            <a:endParaRPr kumimoji="0" lang="en-US" sz="2400" b="0" i="0" u="none" strike="noStrike" kern="0" cap="none" spc="0" normalizeH="0" baseline="0" noProof="0">
              <a:ln>
                <a:noFill/>
              </a:ln>
              <a:solidFill>
                <a:srgbClr val="FFFFFF"/>
              </a:solidFill>
              <a:effectLst/>
              <a:uLnTx/>
              <a:uFillTx/>
              <a:latin typeface="Segoe UI" panose="020B0502040204020203" pitchFamily="34" charset="0"/>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Neue Haas Grotesk Text Pro 75 B"/>
              </a:rPr>
              <a:t> </a:t>
            </a:r>
            <a:endParaRPr kumimoji="0" lang="en-US" sz="2400" b="0" i="0" u="none" strike="noStrike" kern="0" cap="none" spc="0" normalizeH="0" baseline="0" noProof="0">
              <a:ln>
                <a:noFill/>
              </a:ln>
              <a:solidFill>
                <a:srgbClr val="FFFFFF"/>
              </a:solidFill>
              <a:effectLst/>
              <a:uLnTx/>
              <a:uFillTx/>
              <a:latin typeface="Segoe UI" panose="020B0502040204020203" pitchFamily="34" charset="0"/>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Download the QR code and keep it handy to access the page on your mobile device. Or visit our </a:t>
            </a: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hlinkClick r:id="rId2">
                  <a:extLst>
                    <a:ext uri="{A12FA001-AC4F-418D-AE19-62706E023703}">
                      <ahyp:hlinkClr xmlns:ahyp="http://schemas.microsoft.com/office/drawing/2018/hyperlinkcolor" val="tx"/>
                    </a:ext>
                  </a:extLst>
                </a:hlinkClick>
              </a:rPr>
              <a:t>Resources Page </a:t>
            </a: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to view the latest tools, podcasts and on-demand webinars.</a:t>
            </a:r>
          </a:p>
        </p:txBody>
      </p:sp>
      <p:pic>
        <p:nvPicPr>
          <p:cNvPr id="5" name="Picture 4" descr="Qr code&#10;&#10;Description automatically generated">
            <a:extLst>
              <a:ext uri="{FF2B5EF4-FFF2-40B4-BE49-F238E27FC236}">
                <a16:creationId xmlns:a16="http://schemas.microsoft.com/office/drawing/2014/main" id="{9AF9F359-2448-E8B6-C40E-A4AC617FC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545" y="1854598"/>
            <a:ext cx="3174603" cy="3174603"/>
          </a:xfrm>
          <a:prstGeom prst="rect">
            <a:avLst/>
          </a:prstGeom>
        </p:spPr>
      </p:pic>
    </p:spTree>
    <p:extLst>
      <p:ext uri="{BB962C8B-B14F-4D97-AF65-F5344CB8AC3E}">
        <p14:creationId xmlns:p14="http://schemas.microsoft.com/office/powerpoint/2010/main" val="3454045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p:cNvSpPr txBox="1">
            <a:spLocks noGrp="1"/>
          </p:cNvSpPr>
          <p:nvPr>
            <p:ph type="title" idx="4294967295"/>
          </p:nvPr>
        </p:nvSpPr>
        <p:spPr>
          <a:xfrm>
            <a:off x="465094" y="3235960"/>
            <a:ext cx="8458201" cy="649225"/>
          </a:xfrm>
          <a:prstGeom prst="rect">
            <a:avLst/>
          </a:prstGeom>
        </p:spPr>
        <p:txBody>
          <a:bodyPr anchor="t"/>
          <a:lstStyle>
            <a:lvl1pPr>
              <a:defRPr>
                <a:solidFill>
                  <a:srgbClr val="FFFFFF"/>
                </a:solidFill>
              </a:defRPr>
            </a:lvl1pPr>
          </a:lstStyle>
          <a:p>
            <a:r>
              <a:rPr dirty="0"/>
              <a:t>Thank You</a:t>
            </a:r>
            <a:r>
              <a:rPr lang="en-US" dirty="0"/>
              <a:t>! Visit qio.qsource.org for more info!</a:t>
            </a:r>
            <a:endParaRPr dirty="0"/>
          </a:p>
        </p:txBody>
      </p:sp>
      <p:sp>
        <p:nvSpPr>
          <p:cNvPr id="3" name="TextBox 2">
            <a:extLst>
              <a:ext uri="{FF2B5EF4-FFF2-40B4-BE49-F238E27FC236}">
                <a16:creationId xmlns:a16="http://schemas.microsoft.com/office/drawing/2014/main" id="{7DE65937-43A8-CD17-A624-7B23AC152A8F}"/>
              </a:ext>
            </a:extLst>
          </p:cNvPr>
          <p:cNvSpPr txBox="1"/>
          <p:nvPr/>
        </p:nvSpPr>
        <p:spPr>
          <a:xfrm>
            <a:off x="465094" y="6359721"/>
            <a:ext cx="5178469"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FFFF"/>
                </a:solidFill>
                <a:effectLst/>
                <a:uLnTx/>
                <a:uFillTx/>
                <a:latin typeface="NeueHaasGroteskText Pro" panose="020B0504020202020204" pitchFamily="34" charset="77"/>
                <a:sym typeface="Neue Haas Grotesk Text Pro 75 B"/>
              </a:rPr>
              <a:t>This material was prepared by </a:t>
            </a:r>
            <a:r>
              <a:rPr kumimoji="0" lang="en-US" sz="600" b="1" i="0" u="none" strike="noStrike" kern="0" cap="none" spc="0" normalizeH="0" baseline="0" noProof="0" dirty="0" err="1">
                <a:ln>
                  <a:noFill/>
                </a:ln>
                <a:solidFill>
                  <a:srgbClr val="FFFFFF"/>
                </a:solidFill>
                <a:effectLst/>
                <a:uLnTx/>
                <a:uFillTx/>
                <a:latin typeface="NeueHaasGroteskText Pro" panose="020B0504020202020204" pitchFamily="34" charset="77"/>
                <a:sym typeface="Neue Haas Grotesk Text Pro 75 B"/>
              </a:rPr>
              <a:t>Qsource</a:t>
            </a:r>
            <a:r>
              <a:rPr kumimoji="0" lang="en-US" sz="600" b="1" i="0" u="none" strike="noStrike" kern="0" cap="none" spc="0" normalizeH="0" baseline="0" noProof="0" dirty="0">
                <a:ln>
                  <a:noFill/>
                </a:ln>
                <a:solidFill>
                  <a:srgbClr val="FFFFFF"/>
                </a:solidFill>
                <a:effectLst/>
                <a:uLnTx/>
                <a:uFillTx/>
                <a:latin typeface="NeueHaasGroteskText Pro" panose="020B0504020202020204" pitchFamily="34" charset="77"/>
                <a:sym typeface="Neue Haas Grotesk Text Pro 75 B"/>
              </a:rPr>
              <a:t>, a/an Network of Quality Improvement and Innovation Contractors under contract with the Centers for Medicare &amp; Medicaid Services (CMS), an agency of the U.S. Department of Health and Human Services (HHS). Views expressed in this document do not necessarily reflect the official views or policy of CMS or HHS, and any reference to a specific product or entity herein does not constitute endorsement of that product or entity by CMS or HHS. 23.QIO.07.041</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12" name="Google Shape;15;p3">
            <a:extLst>
              <a:ext uri="{FF2B5EF4-FFF2-40B4-BE49-F238E27FC236}">
                <a16:creationId xmlns:a16="http://schemas.microsoft.com/office/drawing/2014/main" id="{92C731F4-A354-6623-01A9-37C205C18199}"/>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770DBD9A-6E24-1CE4-EEEB-45746C7D68C6}"/>
              </a:ext>
            </a:extLst>
          </p:cNvPr>
          <p:cNvSpPr txBox="1"/>
          <p:nvPr/>
        </p:nvSpPr>
        <p:spPr>
          <a:xfrm>
            <a:off x="489420" y="1794892"/>
            <a:ext cx="7031115" cy="584775"/>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D4F53"/>
                </a:solidFill>
                <a:effectLst/>
                <a:uLnTx/>
                <a:uFillTx/>
                <a:latin typeface="Helvetica Neue"/>
                <a:ea typeface="+mn-ea"/>
                <a:cs typeface="+mn-cs"/>
                <a:sym typeface="Neue Haas Grotesk Text Pro 75 B"/>
              </a:rPr>
              <a:t>In what setting do you work in?</a:t>
            </a:r>
          </a:p>
        </p:txBody>
      </p:sp>
      <p:sp>
        <p:nvSpPr>
          <p:cNvPr id="3" name="TextBox 2">
            <a:extLst>
              <a:ext uri="{FF2B5EF4-FFF2-40B4-BE49-F238E27FC236}">
                <a16:creationId xmlns:a16="http://schemas.microsoft.com/office/drawing/2014/main" id="{D6594DF3-02F9-2CAE-F62D-5FB5FACED5BE}"/>
              </a:ext>
            </a:extLst>
          </p:cNvPr>
          <p:cNvSpPr txBox="1"/>
          <p:nvPr/>
        </p:nvSpPr>
        <p:spPr>
          <a:xfrm>
            <a:off x="4876483" y="2526061"/>
            <a:ext cx="3940860" cy="3046988"/>
          </a:xfrm>
          <a:prstGeom prst="rect">
            <a:avLst/>
          </a:prstGeom>
          <a:noFill/>
        </p:spPr>
        <p:txBody>
          <a:bodyPr wrap="square" rtlCol="0">
            <a:spAutoFit/>
          </a:bodyPr>
          <a:lstStyle/>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Ambulatory Care</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Community Based</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Home Health</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Government</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Pharmacy </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Long-term Care</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Hospital</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Other</a:t>
            </a:r>
          </a:p>
        </p:txBody>
      </p:sp>
      <p:pic>
        <p:nvPicPr>
          <p:cNvPr id="15" name="Graphic 14" descr="Hospital outline">
            <a:extLst>
              <a:ext uri="{FF2B5EF4-FFF2-40B4-BE49-F238E27FC236}">
                <a16:creationId xmlns:a16="http://schemas.microsoft.com/office/drawing/2014/main" id="{5283639E-028C-9F2D-5A77-01119F3689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198" y="2146271"/>
            <a:ext cx="3426779" cy="3426779"/>
          </a:xfrm>
          <a:prstGeom prst="rect">
            <a:avLst/>
          </a:prstGeom>
        </p:spPr>
      </p:pic>
    </p:spTree>
    <p:extLst>
      <p:ext uri="{BB962C8B-B14F-4D97-AF65-F5344CB8AC3E}">
        <p14:creationId xmlns:p14="http://schemas.microsoft.com/office/powerpoint/2010/main" val="928125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12" name="Google Shape;15;p3">
            <a:extLst>
              <a:ext uri="{FF2B5EF4-FFF2-40B4-BE49-F238E27FC236}">
                <a16:creationId xmlns:a16="http://schemas.microsoft.com/office/drawing/2014/main" id="{92C731F4-A354-6623-01A9-37C205C18199}"/>
              </a:ext>
            </a:extLst>
          </p:cNvPr>
          <p:cNvSpPr txBox="1"/>
          <p:nvPr/>
        </p:nvSpPr>
        <p:spPr>
          <a:xfrm>
            <a:off x="453908" y="507103"/>
            <a:ext cx="6821920"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2" name="Google Shape;15;p3">
            <a:extLst>
              <a:ext uri="{FF2B5EF4-FFF2-40B4-BE49-F238E27FC236}">
                <a16:creationId xmlns:a16="http://schemas.microsoft.com/office/drawing/2014/main" id="{6226323F-58D3-2FD3-C723-A0677276DC19}"/>
              </a:ext>
            </a:extLst>
          </p:cNvPr>
          <p:cNvSpPr txBox="1"/>
          <p:nvPr/>
        </p:nvSpPr>
        <p:spPr>
          <a:xfrm>
            <a:off x="606308" y="659503"/>
            <a:ext cx="6821920"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3" name="Google Shape;15;p3">
            <a:extLst>
              <a:ext uri="{FF2B5EF4-FFF2-40B4-BE49-F238E27FC236}">
                <a16:creationId xmlns:a16="http://schemas.microsoft.com/office/drawing/2014/main" id="{28F93465-5CF9-2DE2-C612-274B15073B0D}"/>
              </a:ext>
            </a:extLst>
          </p:cNvPr>
          <p:cNvSpPr txBox="1"/>
          <p:nvPr/>
        </p:nvSpPr>
        <p:spPr>
          <a:xfrm>
            <a:off x="1001962" y="1524076"/>
            <a:ext cx="8395649"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3200" b="1" i="0" u="none" strike="noStrike" kern="0" cap="none" spc="0" normalizeH="0" baseline="0" noProof="0" dirty="0">
                <a:ln>
                  <a:noFill/>
                </a:ln>
                <a:solidFill>
                  <a:srgbClr val="4D4F53"/>
                </a:solidFill>
                <a:effectLst/>
                <a:uLnTx/>
                <a:uFillTx/>
                <a:latin typeface="Helvetica Neue"/>
                <a:ea typeface="+mn-ea"/>
                <a:cs typeface="+mn-cs"/>
                <a:sym typeface="Helvetica Neue"/>
              </a:rPr>
              <a:t>What is your role in your organization?</a:t>
            </a:r>
            <a:endParaRPr kumimoji="0" sz="3200" b="1" i="0" u="none" strike="noStrike" kern="0" cap="none" spc="0" normalizeH="0" baseline="0" noProof="0" dirty="0">
              <a:ln>
                <a:noFill/>
              </a:ln>
              <a:solidFill>
                <a:srgbClr val="4D4F53"/>
              </a:solidFill>
              <a:effectLst/>
              <a:uLnTx/>
              <a:uFillTx/>
              <a:latin typeface="Helvetica Neue"/>
              <a:ea typeface="Helvetica Neue"/>
              <a:cs typeface="Helvetica Neue"/>
              <a:sym typeface="Helvetica Neue"/>
            </a:endParaRPr>
          </a:p>
        </p:txBody>
      </p:sp>
      <p:sp>
        <p:nvSpPr>
          <p:cNvPr id="4" name="Google Shape;15;p3">
            <a:extLst>
              <a:ext uri="{FF2B5EF4-FFF2-40B4-BE49-F238E27FC236}">
                <a16:creationId xmlns:a16="http://schemas.microsoft.com/office/drawing/2014/main" id="{BDFA18F9-1A76-644A-BD17-BBE49B2F58BE}"/>
              </a:ext>
            </a:extLst>
          </p:cNvPr>
          <p:cNvSpPr txBox="1"/>
          <p:nvPr/>
        </p:nvSpPr>
        <p:spPr>
          <a:xfrm>
            <a:off x="635825" y="3507740"/>
            <a:ext cx="6856929" cy="942955"/>
          </a:xfrm>
          <a:prstGeom prst="rect">
            <a:avLst/>
          </a:prstGeom>
          <a:solidFill>
            <a:schemeClr val="bg1"/>
          </a:solidFill>
          <a:ln>
            <a:noFill/>
          </a:ln>
        </p:spPr>
        <p:txBody>
          <a:bodyPr spcFirstLastPara="1" wrap="square" lIns="121869" tIns="121869" rIns="121869" bIns="121869" anchor="ctr" anchorCtr="0">
            <a:noAutofit/>
          </a:bodyPr>
          <a:lstStyle/>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Health Educator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Heathcare Provider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Long-term Care Clinical Staff</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Long-term Care Administrator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Patient Advocate</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Quality Improvement Specialist</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Nurse</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Other</a:t>
            </a:r>
            <a:endParaRPr kumimoji="0" sz="2400" b="1" i="0" u="none" strike="noStrike" kern="0" cap="none" spc="0" normalizeH="0" baseline="0" noProof="0" dirty="0">
              <a:ln>
                <a:noFill/>
              </a:ln>
              <a:solidFill>
                <a:srgbClr val="0069FF"/>
              </a:solidFill>
              <a:effectLst/>
              <a:uLnTx/>
              <a:uFillTx/>
              <a:latin typeface="Helvetica Neue"/>
              <a:ea typeface="+mn-ea"/>
              <a:cs typeface="+mn-cs"/>
              <a:sym typeface="Helvetica Neue"/>
            </a:endParaRPr>
          </a:p>
        </p:txBody>
      </p:sp>
      <p:pic>
        <p:nvPicPr>
          <p:cNvPr id="18" name="Graphic 17" descr="Doctor female outline">
            <a:extLst>
              <a:ext uri="{FF2B5EF4-FFF2-40B4-BE49-F238E27FC236}">
                <a16:creationId xmlns:a16="http://schemas.microsoft.com/office/drawing/2014/main" id="{426EF21D-627C-A1E1-D847-1A5A70EE8C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7580" y="2416747"/>
            <a:ext cx="3124940" cy="3124940"/>
          </a:xfrm>
          <a:prstGeom prst="rect">
            <a:avLst/>
          </a:prstGeom>
        </p:spPr>
      </p:pic>
    </p:spTree>
    <p:extLst>
      <p:ext uri="{BB962C8B-B14F-4D97-AF65-F5344CB8AC3E}">
        <p14:creationId xmlns:p14="http://schemas.microsoft.com/office/powerpoint/2010/main" val="291451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EECD92-A0A7-BA84-78EF-A93E86395132}"/>
              </a:ext>
            </a:extLst>
          </p:cNvPr>
          <p:cNvSpPr>
            <a:spLocks noGrp="1"/>
          </p:cNvSpPr>
          <p:nvPr>
            <p:ph type="title"/>
          </p:nvPr>
        </p:nvSpPr>
        <p:spPr>
          <a:xfrm>
            <a:off x="1866900" y="2834672"/>
            <a:ext cx="8458200" cy="1188657"/>
          </a:xfrm>
        </p:spPr>
        <p:txBody>
          <a:bodyPr>
            <a:normAutofit fontScale="90000"/>
          </a:bodyPr>
          <a:lstStyle/>
          <a:p>
            <a:r>
              <a:rPr lang="en-US" dirty="0"/>
              <a:t>Hospice Care </a:t>
            </a:r>
            <a:br>
              <a:rPr lang="en-US" dirty="0"/>
            </a:br>
            <a:r>
              <a:rPr lang="en-US" dirty="0"/>
              <a:t>Heather Taylor | Elara Caring</a:t>
            </a:r>
          </a:p>
        </p:txBody>
      </p:sp>
    </p:spTree>
    <p:extLst>
      <p:ext uri="{BB962C8B-B14F-4D97-AF65-F5344CB8AC3E}">
        <p14:creationId xmlns:p14="http://schemas.microsoft.com/office/powerpoint/2010/main" val="30846424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 name="Text Placeholder 1">
            <a:extLst>
              <a:ext uri="{FF2B5EF4-FFF2-40B4-BE49-F238E27FC236}">
                <a16:creationId xmlns:a16="http://schemas.microsoft.com/office/drawing/2014/main" id="{143BAF0D-506D-178A-E0D1-3F63B6F3BBBD}"/>
              </a:ext>
            </a:extLst>
          </p:cNvPr>
          <p:cNvSpPr>
            <a:spLocks noGrp="1"/>
          </p:cNvSpPr>
          <p:nvPr>
            <p:ph type="body" sz="quarter" idx="16"/>
          </p:nvPr>
        </p:nvSpPr>
        <p:spPr>
          <a:xfrm>
            <a:off x="10184015" y="400015"/>
            <a:ext cx="1525094" cy="362726"/>
          </a:xfrm>
        </p:spPr>
        <p:txBody>
          <a:bodyPr/>
          <a:lstStyle/>
          <a:p>
            <a:r>
              <a:rPr lang="en-US" dirty="0"/>
              <a:t>www.elara.com</a:t>
            </a:r>
          </a:p>
        </p:txBody>
      </p:sp>
      <p:sp>
        <p:nvSpPr>
          <p:cNvPr id="29" name="Google Shape;29;p6"/>
          <p:cNvSpPr txBox="1">
            <a:spLocks noGrp="1"/>
          </p:cNvSpPr>
          <p:nvPr>
            <p:ph type="title" idx="4294967295"/>
          </p:nvPr>
        </p:nvSpPr>
        <p:spPr>
          <a:xfrm>
            <a:off x="4021370" y="1209766"/>
            <a:ext cx="8768669" cy="1928586"/>
          </a:xfrm>
          <a:prstGeom prst="rect">
            <a:avLst/>
          </a:prstGeom>
        </p:spPr>
        <p:txBody>
          <a:bodyPr spcFirstLastPara="1" vert="horz" wrap="square" lIns="121900" tIns="121900" rIns="121900" bIns="121900" rtlCol="0" anchor="t" anchorCtr="0">
            <a:noAutofit/>
          </a:bodyPr>
          <a:lstStyle/>
          <a:p>
            <a:r>
              <a:rPr lang="en-US" sz="4800" dirty="0">
                <a:latin typeface="NeueHaasGroteskText Pro"/>
              </a:rPr>
              <a:t>The H Word </a:t>
            </a:r>
          </a:p>
        </p:txBody>
      </p:sp>
      <p:sp>
        <p:nvSpPr>
          <p:cNvPr id="30" name="Google Shape;30;p6"/>
          <p:cNvSpPr txBox="1"/>
          <p:nvPr/>
        </p:nvSpPr>
        <p:spPr>
          <a:xfrm>
            <a:off x="9309604" y="187979"/>
            <a:ext cx="2246800" cy="430847"/>
          </a:xfrm>
          <a:prstGeom prst="rect">
            <a:avLst/>
          </a:prstGeom>
          <a:noFill/>
          <a:ln>
            <a:noFill/>
          </a:ln>
        </p:spPr>
        <p:txBody>
          <a:bodyPr spcFirstLastPara="1" wrap="square" lIns="121900" tIns="121900" rIns="121900" bIns="121900" anchor="t" anchorCtr="0">
            <a:spAutoFit/>
          </a:bodyPr>
          <a:lstStyle/>
          <a:p>
            <a:pPr algn="r"/>
            <a:r>
              <a:rPr lang="en" sz="1200" b="1" dirty="0">
                <a:solidFill>
                  <a:srgbClr val="0069FF"/>
                </a:solidFill>
                <a:latin typeface="Helvetica Neue"/>
                <a:ea typeface="Helvetica Neue"/>
                <a:cs typeface="Helvetica Neue"/>
                <a:sym typeface="Helvetica Neue"/>
              </a:rPr>
              <a:t>www.qsource.org</a:t>
            </a:r>
            <a:endParaRPr sz="1200" b="1" dirty="0">
              <a:solidFill>
                <a:srgbClr val="0069FF"/>
              </a:solidFill>
              <a:latin typeface="Helvetica Neue"/>
              <a:ea typeface="Helvetica Neue"/>
              <a:cs typeface="Helvetica Neue"/>
              <a:sym typeface="Helvetica Neue"/>
            </a:endParaRPr>
          </a:p>
        </p:txBody>
      </p:sp>
      <p:pic>
        <p:nvPicPr>
          <p:cNvPr id="10" name="Picture Placeholder 9" descr="A diagram of a patient and family&#10;&#10;Description automatically generated">
            <a:extLst>
              <a:ext uri="{FF2B5EF4-FFF2-40B4-BE49-F238E27FC236}">
                <a16:creationId xmlns:a16="http://schemas.microsoft.com/office/drawing/2014/main" id="{CBF0921D-BA3E-616F-A1EB-B3B23F5C41B4}"/>
              </a:ext>
            </a:extLst>
          </p:cNvPr>
          <p:cNvPicPr preferRelativeResize="0">
            <a:picLocks noGrp="1"/>
          </p:cNvPicPr>
          <p:nvPr>
            <p:ph type="pic" sz="quarter" idx="18"/>
          </p:nvPr>
        </p:nvPicPr>
        <p:blipFill>
          <a:blip r:embed="rId3"/>
          <a:stretch>
            <a:fillRect/>
          </a:stretch>
        </p:blipFill>
        <p:spPr>
          <a:xfrm>
            <a:off x="3526972" y="2351542"/>
            <a:ext cx="4608576" cy="402336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What is the dreaded H Word?</a:t>
            </a:r>
          </a:p>
        </p:txBody>
      </p:sp>
      <p:sp>
        <p:nvSpPr>
          <p:cNvPr id="3" name="Text Placeholder 2">
            <a:extLst>
              <a:ext uri="{FF2B5EF4-FFF2-40B4-BE49-F238E27FC236}">
                <a16:creationId xmlns:a16="http://schemas.microsoft.com/office/drawing/2014/main" id="{3C2F11D4-F9A4-13C4-F5BA-363FD72CB3E7}"/>
              </a:ext>
            </a:extLst>
          </p:cNvPr>
          <p:cNvSpPr>
            <a:spLocks noGrp="1"/>
          </p:cNvSpPr>
          <p:nvPr>
            <p:ph type="body" sz="half" idx="17"/>
          </p:nvPr>
        </p:nvSpPr>
        <p:spPr>
          <a:xfrm>
            <a:off x="451009" y="1896546"/>
            <a:ext cx="9362462" cy="3211583"/>
          </a:xfrm>
        </p:spPr>
        <p:txBody>
          <a:bodyPr/>
          <a:lstStyle/>
          <a:p>
            <a:pPr marL="342900" indent="-342900">
              <a:buFont typeface="Arial" panose="020B0604020202020204" pitchFamily="34" charset="0"/>
              <a:buChar char="•"/>
            </a:pPr>
            <a:r>
              <a:rPr lang="en-US" dirty="0"/>
              <a:t>The Term “Hospice”: is from the root word “HOSPITALITY”</a:t>
            </a:r>
          </a:p>
          <a:p>
            <a:pPr marL="342900" indent="-342900">
              <a:buFont typeface="Arial" panose="020B0604020202020204" pitchFamily="34" charset="0"/>
              <a:buChar char="•"/>
            </a:pPr>
            <a:r>
              <a:rPr lang="en-US" b="1" dirty="0"/>
              <a:t>Prior to the Medicare Hospice Benefit being established in the US in 1983, hospice care was provided by volunteers through grassroots efforts.</a:t>
            </a:r>
          </a:p>
          <a:p>
            <a:pPr marL="342900" indent="-342900">
              <a:buFont typeface="Arial" panose="020B0604020202020204" pitchFamily="34" charset="0"/>
              <a:buChar char="•"/>
            </a:pPr>
            <a:r>
              <a:rPr lang="en-US" dirty="0"/>
              <a:t>The 1</a:t>
            </a:r>
            <a:r>
              <a:rPr lang="en-US" baseline="30000" dirty="0"/>
              <a:t>st</a:t>
            </a:r>
            <a:r>
              <a:rPr lang="en-US" dirty="0"/>
              <a:t> Hospice in the US was started in Connecticut in 1974</a:t>
            </a:r>
          </a:p>
          <a:p>
            <a:pPr marL="342900" indent="-342900">
              <a:buFont typeface="Arial" panose="020B0604020202020204" pitchFamily="34" charset="0"/>
              <a:buChar char="•"/>
            </a:pPr>
            <a:r>
              <a:rPr lang="en-US" b="1" dirty="0"/>
              <a:t>Hospice is the highest level of care that is covered 100% by Medicare, outside of a hospital setting. </a:t>
            </a:r>
          </a:p>
        </p:txBody>
      </p:sp>
    </p:spTree>
    <p:extLst>
      <p:ext uri="{BB962C8B-B14F-4D97-AF65-F5344CB8AC3E}">
        <p14:creationId xmlns:p14="http://schemas.microsoft.com/office/powerpoint/2010/main" val="376700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CCC646-2433-ED3A-6F46-B4CA7F026DB1}"/>
              </a:ext>
            </a:extLst>
          </p:cNvPr>
          <p:cNvSpPr>
            <a:spLocks noGrp="1"/>
          </p:cNvSpPr>
          <p:nvPr>
            <p:ph type="body" sz="quarter" idx="16"/>
          </p:nvPr>
        </p:nvSpPr>
        <p:spPr/>
        <p:txBody>
          <a:bodyPr>
            <a:normAutofit/>
          </a:bodyPr>
          <a:lstStyle/>
          <a:p>
            <a:r>
              <a:rPr lang="en-US" sz="3600" dirty="0"/>
              <a:t>CMS Hospice Definition</a:t>
            </a:r>
          </a:p>
        </p:txBody>
      </p:sp>
      <p:sp>
        <p:nvSpPr>
          <p:cNvPr id="3" name="Text Placeholder 2">
            <a:extLst>
              <a:ext uri="{FF2B5EF4-FFF2-40B4-BE49-F238E27FC236}">
                <a16:creationId xmlns:a16="http://schemas.microsoft.com/office/drawing/2014/main" id="{33CF9218-5ABE-09A6-9745-9176287FCB32}"/>
              </a:ext>
            </a:extLst>
          </p:cNvPr>
          <p:cNvSpPr>
            <a:spLocks noGrp="1"/>
          </p:cNvSpPr>
          <p:nvPr>
            <p:ph type="body" sz="half" idx="17"/>
          </p:nvPr>
        </p:nvSpPr>
        <p:spPr>
          <a:xfrm>
            <a:off x="451009" y="1896546"/>
            <a:ext cx="5314983" cy="3763016"/>
          </a:xfrm>
        </p:spPr>
        <p:txBody>
          <a:bodyPr/>
          <a:lstStyle/>
          <a:p>
            <a:r>
              <a:rPr lang="en-US" dirty="0"/>
              <a:t>“The emphasis of hospice care is on effective </a:t>
            </a:r>
            <a:r>
              <a:rPr lang="en-US" b="1" dirty="0"/>
              <a:t>symptom management</a:t>
            </a:r>
            <a:r>
              <a:rPr lang="en-US" dirty="0"/>
              <a:t>, with the goal of making the patient as </a:t>
            </a:r>
            <a:r>
              <a:rPr lang="en-US" b="1" dirty="0"/>
              <a:t>physically and emotionally comfortable as possible</a:t>
            </a:r>
            <a:r>
              <a:rPr lang="en-US" dirty="0"/>
              <a:t>, and enabling the patient to </a:t>
            </a:r>
            <a:r>
              <a:rPr lang="en-US" b="1" dirty="0"/>
              <a:t>remain at home </a:t>
            </a:r>
            <a:r>
              <a:rPr lang="en-US" dirty="0"/>
              <a:t>as long as possible with </a:t>
            </a:r>
            <a:r>
              <a:rPr lang="en-US" b="1" dirty="0"/>
              <a:t>minimal disruption to normal activities of daily living</a:t>
            </a:r>
            <a:r>
              <a:rPr lang="en-US" dirty="0"/>
              <a:t>.”</a:t>
            </a:r>
          </a:p>
        </p:txBody>
      </p:sp>
      <p:pic>
        <p:nvPicPr>
          <p:cNvPr id="6" name="Picture Placeholder 5" descr="A close-up of a document&#10;&#10;Description automatically generated">
            <a:extLst>
              <a:ext uri="{FF2B5EF4-FFF2-40B4-BE49-F238E27FC236}">
                <a16:creationId xmlns:a16="http://schemas.microsoft.com/office/drawing/2014/main" id="{D2E6BBC6-5176-0145-FF7A-CD8228C643A9}"/>
              </a:ext>
            </a:extLst>
          </p:cNvPr>
          <p:cNvPicPr>
            <a:picLocks noGrp="1" noChangeAspect="1"/>
          </p:cNvPicPr>
          <p:nvPr>
            <p:ph type="pic" sz="quarter" idx="18"/>
          </p:nvPr>
        </p:nvPicPr>
        <p:blipFill>
          <a:blip r:embed="rId3"/>
          <a:srcRect t="10764" b="10764"/>
          <a:stretch>
            <a:fillRect/>
          </a:stretch>
        </p:blipFill>
        <p:spPr>
          <a:xfrm>
            <a:off x="5949950" y="222069"/>
            <a:ext cx="6242050" cy="6730233"/>
          </a:xfrm>
        </p:spPr>
      </p:pic>
    </p:spTree>
    <p:extLst>
      <p:ext uri="{BB962C8B-B14F-4D97-AF65-F5344CB8AC3E}">
        <p14:creationId xmlns:p14="http://schemas.microsoft.com/office/powerpoint/2010/main" val="3384485148"/>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Qsource Color Brand">
      <a:dk1>
        <a:srgbClr val="000000"/>
      </a:dk1>
      <a:lt1>
        <a:srgbClr val="FFFFFF"/>
      </a:lt1>
      <a:dk2>
        <a:srgbClr val="A7A7A7"/>
      </a:dk2>
      <a:lt2>
        <a:srgbClr val="535353"/>
      </a:lt2>
      <a:accent1>
        <a:srgbClr val="0069FF"/>
      </a:accent1>
      <a:accent2>
        <a:srgbClr val="003580"/>
      </a:accent2>
      <a:accent3>
        <a:srgbClr val="E9FAFD"/>
      </a:accent3>
      <a:accent4>
        <a:srgbClr val="E73DA6"/>
      </a:accent4>
      <a:accent5>
        <a:srgbClr val="F3B344"/>
      </a:accent5>
      <a:accent6>
        <a:srgbClr val="7FFA4E"/>
      </a:accent6>
      <a:hlink>
        <a:srgbClr val="0000FF"/>
      </a:hlink>
      <a:folHlink>
        <a:srgbClr val="FF00FF"/>
      </a:folHlink>
    </a:clrScheme>
    <a:fontScheme name="Office Theme">
      <a:majorFont>
        <a:latin typeface="Neue Haas Grotesk Text Pro 55 R"/>
        <a:ea typeface="Neue Haas Grotesk Text Pro 55 R"/>
        <a:cs typeface="Neue Haas Grotesk Text Pro 55 R"/>
      </a:majorFont>
      <a:minorFont>
        <a:latin typeface="Neue Haas Grotesk Text Pro 55 R"/>
        <a:ea typeface="Neue Haas Grotesk Text Pro 55 R"/>
        <a:cs typeface="Neue Haas Grotesk Text Pro 55 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371600" rtl="0" fontAlgn="auto" latinLnBrk="0" hangingPunct="0">
          <a:lnSpc>
            <a:spcPct val="110000"/>
          </a:lnSpc>
          <a:spcBef>
            <a:spcPts val="120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Neue Haas Grotesk Text Pro 55 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wrap="square" lIns="0" tIns="0" rIns="0" bIns="0">
        <a:noAutofit/>
      </a:bodyPr>
      <a:lstStyle>
        <a:defPPr algn="l">
          <a:defRPr sz="3800" dirty="0"/>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019 Qsource PPT Template">
  <a:themeElements>
    <a:clrScheme name="2018 Qsource Corp">
      <a:dk1>
        <a:srgbClr val="00539B"/>
      </a:dk1>
      <a:lt1>
        <a:srgbClr val="FFFFFF"/>
      </a:lt1>
      <a:dk2>
        <a:srgbClr val="4D4F53"/>
      </a:dk2>
      <a:lt2>
        <a:srgbClr val="F1CB00"/>
      </a:lt2>
      <a:accent1>
        <a:srgbClr val="0077A1"/>
      </a:accent1>
      <a:accent2>
        <a:srgbClr val="AB1F2A"/>
      </a:accent2>
      <a:accent3>
        <a:srgbClr val="323394"/>
      </a:accent3>
      <a:accent4>
        <a:srgbClr val="5DB860"/>
      </a:accent4>
      <a:accent5>
        <a:srgbClr val="AC8A30"/>
      </a:accent5>
      <a:accent6>
        <a:srgbClr val="3DBAA2"/>
      </a:accent6>
      <a:hlink>
        <a:srgbClr val="0077A1"/>
      </a:hlink>
      <a:folHlink>
        <a:srgbClr val="0077A1"/>
      </a:folHlink>
    </a:clrScheme>
    <a:fontScheme name="Qsource Corp new">
      <a:majorFont>
        <a:latin typeface="Arial"/>
        <a:ea typeface=""/>
        <a:cs typeface=""/>
      </a:majorFont>
      <a:minorFont>
        <a:latin typeface="Times New Roman"/>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Qsource PPT Template" id="{5C25AD3B-FAA6-41FF-A2D2-2FFD1C20FC20}" vid="{6E7E1986-8479-42B5-96D8-21867382AA46}"/>
    </a:ext>
  </a:extLst>
</a:theme>
</file>

<file path=ppt/theme/theme4.xml><?xml version="1.0" encoding="utf-8"?>
<a:theme xmlns:a="http://schemas.openxmlformats.org/drawingml/2006/main" name="1_Office Theme 2013 - 2022">
  <a:themeElements>
    <a:clrScheme name="Custom 2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Default Design">
  <a:themeElements>
    <a:clrScheme name="Custom 5">
      <a:dk1>
        <a:srgbClr val="4D4D4D"/>
      </a:dk1>
      <a:lt1>
        <a:srgbClr val="FFFFFF"/>
      </a:lt1>
      <a:dk2>
        <a:srgbClr val="007836"/>
      </a:dk2>
      <a:lt2>
        <a:srgbClr val="808080"/>
      </a:lt2>
      <a:accent1>
        <a:srgbClr val="77B800"/>
      </a:accent1>
      <a:accent2>
        <a:srgbClr val="D25D1C"/>
      </a:accent2>
      <a:accent3>
        <a:srgbClr val="FFFFFF"/>
      </a:accent3>
      <a:accent4>
        <a:srgbClr val="404040"/>
      </a:accent4>
      <a:accent5>
        <a:srgbClr val="BDD8AA"/>
      </a:accent5>
      <a:accent6>
        <a:srgbClr val="BE5318"/>
      </a:accent6>
      <a:hlink>
        <a:srgbClr val="2A6EBB"/>
      </a:hlink>
      <a:folHlink>
        <a:srgbClr val="00783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007836"/>
        </a:accent1>
        <a:accent2>
          <a:srgbClr val="77B800"/>
        </a:accent2>
        <a:accent3>
          <a:srgbClr val="FFFFFF"/>
        </a:accent3>
        <a:accent4>
          <a:srgbClr val="2A2A2A"/>
        </a:accent4>
        <a:accent5>
          <a:srgbClr val="AABEAE"/>
        </a:accent5>
        <a:accent6>
          <a:srgbClr val="6BA600"/>
        </a:accent6>
        <a:hlink>
          <a:srgbClr val="D25D1C"/>
        </a:hlink>
        <a:folHlink>
          <a:srgbClr val="B6B28E"/>
        </a:folHlink>
      </a:clrScheme>
      <a:clrMap bg1="lt1" tx1="dk1" bg2="lt2" tx2="dk2" accent1="accent1" accent2="accent2" accent3="accent3" accent4="accent4" accent5="accent5" accent6="accent6" hlink="hlink" folHlink="folHlink"/>
    </a:extraClrScheme>
    <a:extraClrScheme>
      <a:clrScheme name="Default Design 14">
        <a:dk1>
          <a:srgbClr val="4D4D4D"/>
        </a:dk1>
        <a:lt1>
          <a:srgbClr val="FFFFFF"/>
        </a:lt1>
        <a:dk2>
          <a:srgbClr val="007836"/>
        </a:dk2>
        <a:lt2>
          <a:srgbClr val="808080"/>
        </a:lt2>
        <a:accent1>
          <a:srgbClr val="77B800"/>
        </a:accent1>
        <a:accent2>
          <a:srgbClr val="B6B28E"/>
        </a:accent2>
        <a:accent3>
          <a:srgbClr val="FFFFFF"/>
        </a:accent3>
        <a:accent4>
          <a:srgbClr val="404040"/>
        </a:accent4>
        <a:accent5>
          <a:srgbClr val="BDD8AA"/>
        </a:accent5>
        <a:accent6>
          <a:srgbClr val="A5A180"/>
        </a:accent6>
        <a:hlink>
          <a:srgbClr val="2A6EBB"/>
        </a:hlink>
        <a:folHlink>
          <a:srgbClr val="D25D1C"/>
        </a:folHlink>
      </a:clrScheme>
      <a:clrMap bg1="lt1" tx1="dk1" bg2="lt2" tx2="dk2" accent1="accent1" accent2="accent2" accent3="accent3" accent4="accent4" accent5="accent5" accent6="accent6" hlink="hlink" folHlink="folHlink"/>
    </a:extraClrScheme>
    <a:extraClrScheme>
      <a:clrScheme name="Default Design 15">
        <a:dk1>
          <a:srgbClr val="4D4D4D"/>
        </a:dk1>
        <a:lt1>
          <a:srgbClr val="FFFFFF"/>
        </a:lt1>
        <a:dk2>
          <a:srgbClr val="007836"/>
        </a:dk2>
        <a:lt2>
          <a:srgbClr val="808080"/>
        </a:lt2>
        <a:accent1>
          <a:srgbClr val="77B800"/>
        </a:accent1>
        <a:accent2>
          <a:srgbClr val="D25D1C"/>
        </a:accent2>
        <a:accent3>
          <a:srgbClr val="FFFFFF"/>
        </a:accent3>
        <a:accent4>
          <a:srgbClr val="404040"/>
        </a:accent4>
        <a:accent5>
          <a:srgbClr val="BDD8AA"/>
        </a:accent5>
        <a:accent6>
          <a:srgbClr val="BE5318"/>
        </a:accent6>
        <a:hlink>
          <a:srgbClr val="2A6EBB"/>
        </a:hlink>
        <a:folHlink>
          <a:srgbClr val="B6B28E"/>
        </a:folHlink>
      </a:clrScheme>
      <a:clrMap bg1="lt1" tx1="dk1" bg2="lt2" tx2="dk2" accent1="accent1" accent2="accent2" accent3="accent3" accent4="accent4" accent5="accent5" accent6="accent6" hlink="hlink" folHlink="folHlink"/>
    </a:extraClrScheme>
    <a:extraClrScheme>
      <a:clrScheme name="Default Design 16">
        <a:dk1>
          <a:srgbClr val="4D4D4D"/>
        </a:dk1>
        <a:lt1>
          <a:srgbClr val="FFFFFF"/>
        </a:lt1>
        <a:dk2>
          <a:srgbClr val="007836"/>
        </a:dk2>
        <a:lt2>
          <a:srgbClr val="808080"/>
        </a:lt2>
        <a:accent1>
          <a:srgbClr val="77B800"/>
        </a:accent1>
        <a:accent2>
          <a:srgbClr val="B6B28E"/>
        </a:accent2>
        <a:accent3>
          <a:srgbClr val="FFFFFF"/>
        </a:accent3>
        <a:accent4>
          <a:srgbClr val="404040"/>
        </a:accent4>
        <a:accent5>
          <a:srgbClr val="BDD8AA"/>
        </a:accent5>
        <a:accent6>
          <a:srgbClr val="A5A180"/>
        </a:accent6>
        <a:hlink>
          <a:srgbClr val="D25D1C"/>
        </a:hlink>
        <a:folHlink>
          <a:srgbClr val="2A6EB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P_Powerpoint_template_7_17 [Compatibility Mode]" id="{7E81D2BB-D4ED-4ADB-893D-F7A0E6DC97CD}" vid="{A245B8E5-C194-42B5-B2AB-28A42852EB0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741988C080174F918605C6EF72055A" ma:contentTypeVersion="18" ma:contentTypeDescription="Create a new document." ma:contentTypeScope="" ma:versionID="6983aa7760ae840e01ba1c1df2aa1078">
  <xsd:schema xmlns:xsd="http://www.w3.org/2001/XMLSchema" xmlns:xs="http://www.w3.org/2001/XMLSchema" xmlns:p="http://schemas.microsoft.com/office/2006/metadata/properties" xmlns:ns2="325e7650-be30-43b1-90d1-dba56424bed3" xmlns:ns3="e8895ccf-78ce-431a-9d70-62d2a423a660" targetNamespace="http://schemas.microsoft.com/office/2006/metadata/properties" ma:root="true" ma:fieldsID="47d352f157c4afb52d90ca352415a221" ns2:_="" ns3:_="">
    <xsd:import namespace="325e7650-be30-43b1-90d1-dba56424bed3"/>
    <xsd:import namespace="e8895ccf-78ce-431a-9d70-62d2a423a6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e7650-be30-43b1-90d1-dba56424b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d280d6-82cb-40f6-bf0a-f749059fcd8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895ccf-78ce-431a-9d70-62d2a423a6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ed0489e-b9df-411c-b291-1b40d7da5108}" ma:internalName="TaxCatchAll" ma:showField="CatchAllData" ma:web="e8895ccf-78ce-431a-9d70-62d2a423a6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8895ccf-78ce-431a-9d70-62d2a423a660" xsi:nil="true"/>
    <lcf76f155ced4ddcb4097134ff3c332f xmlns="325e7650-be30-43b1-90d1-dba56424bed3">
      <Terms xmlns="http://schemas.microsoft.com/office/infopath/2007/PartnerControls"/>
    </lcf76f155ced4ddcb4097134ff3c332f>
    <SharedWithUsers xmlns="e8895ccf-78ce-431a-9d70-62d2a423a660">
      <UserInfo>
        <DisplayName>SharingLinks.7e5b9598-f2b5-4cb7-86f7-c5113452ac16.Flexible.1320fa74-fea0-470e-a048-1ebcf72f69c6</DisplayName>
        <AccountId>41</AccountId>
        <AccountType/>
      </UserInfo>
      <UserInfo>
        <DisplayName>Geltmaker, Tammy</DisplayName>
        <AccountId>15</AccountId>
        <AccountType/>
      </UserInfo>
    </SharedWithUsers>
  </documentManagement>
</p:properties>
</file>

<file path=customXml/itemProps1.xml><?xml version="1.0" encoding="utf-8"?>
<ds:datastoreItem xmlns:ds="http://schemas.openxmlformats.org/officeDocument/2006/customXml" ds:itemID="{BE30E8A0-0FFC-4E77-B3AC-6856357EB627}">
  <ds:schemaRefs>
    <ds:schemaRef ds:uri="http://schemas.microsoft.com/sharepoint/v3/contenttype/forms"/>
  </ds:schemaRefs>
</ds:datastoreItem>
</file>

<file path=customXml/itemProps2.xml><?xml version="1.0" encoding="utf-8"?>
<ds:datastoreItem xmlns:ds="http://schemas.openxmlformats.org/officeDocument/2006/customXml" ds:itemID="{63DF836F-5C9F-4224-9271-28C61B3B8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5e7650-be30-43b1-90d1-dba56424bed3"/>
    <ds:schemaRef ds:uri="e8895ccf-78ce-431a-9d70-62d2a423a6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1A220E-B81D-45AD-B48A-A78442F68EF5}">
  <ds:schemaRefs>
    <ds:schemaRef ds:uri="http://purl.org/dc/elements/1.1/"/>
    <ds:schemaRef ds:uri="http://schemas.microsoft.com/office/2006/documentManagement/types"/>
    <ds:schemaRef ds:uri="e8895ccf-78ce-431a-9d70-62d2a423a660"/>
    <ds:schemaRef ds:uri="325e7650-be30-43b1-90d1-dba56424bed3"/>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1501</TotalTime>
  <Words>3119</Words>
  <Application>Microsoft Office PowerPoint</Application>
  <PresentationFormat>Widescreen</PresentationFormat>
  <Paragraphs>257</Paragraphs>
  <Slides>38</Slides>
  <Notes>17</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38</vt:i4>
      </vt:variant>
    </vt:vector>
  </HeadingPairs>
  <TitlesOfParts>
    <vt:vector size="60" baseType="lpstr">
      <vt:lpstr>Arial</vt:lpstr>
      <vt:lpstr>Arial Black</vt:lpstr>
      <vt:lpstr>Calibri</vt:lpstr>
      <vt:lpstr>Courier New</vt:lpstr>
      <vt:lpstr>Helvetica Neue</vt:lpstr>
      <vt:lpstr>Lucida Calligraphy</vt:lpstr>
      <vt:lpstr>MarkOT</vt:lpstr>
      <vt:lpstr>Neue Haas Grotesk Text Pro 55 R</vt:lpstr>
      <vt:lpstr>Neue Haas Grotesk Text Pro 75 B</vt:lpstr>
      <vt:lpstr>NeueHaasGroteskDisp Pro</vt:lpstr>
      <vt:lpstr>NeueHaasGroteskDisp Pro Md</vt:lpstr>
      <vt:lpstr>NeueHaasGroteskText Pro</vt:lpstr>
      <vt:lpstr>Open Sans</vt:lpstr>
      <vt:lpstr>Segoe UI</vt:lpstr>
      <vt:lpstr>Tahoma</vt:lpstr>
      <vt:lpstr>Times New Roman</vt:lpstr>
      <vt:lpstr>Wingdings</vt:lpstr>
      <vt:lpstr>Office Theme 2013 - 2022</vt:lpstr>
      <vt:lpstr>1_Office Theme</vt:lpstr>
      <vt:lpstr>2019 Qsource PPT Template</vt:lpstr>
      <vt:lpstr>1_Office Theme 2013 - 2022</vt:lpstr>
      <vt:lpstr>Default Design</vt:lpstr>
      <vt:lpstr>Care Coordination Series Part 3: Hospice Settings and Advance Care Planning</vt:lpstr>
      <vt:lpstr>PowerPoint Presentation</vt:lpstr>
      <vt:lpstr>Qsource has more than 45 years of experience working with with healthcare providers, Medicare and Medicaid.   Currently operate in 11 states overseeing ESRD, EQRO and  QIO activities.   Serves as the Medicare Quality Innovation Network-Quality Improvement Organization  (QIN-QIO) for Indiana.  </vt:lpstr>
      <vt:lpstr>PowerPoint Presentation</vt:lpstr>
      <vt:lpstr>PowerPoint Presentation</vt:lpstr>
      <vt:lpstr>Hospice Care  Heather Taylor | Elara Caring</vt:lpstr>
      <vt:lpstr>The H Word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death is inevitable,  one should try to die well. ~Mary Jo Putney, Dark Mirror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Q&amp;A Session with Today’s Panelists</vt:lpstr>
      <vt:lpstr>PowerPoint Presentation</vt:lpstr>
      <vt:lpstr>Community Coalitions</vt:lpstr>
      <vt:lpstr>Upcoming Webinars</vt:lpstr>
      <vt:lpstr>Resource Page Updated</vt:lpstr>
      <vt:lpstr>Thank You! Visit qio.qsource.org for more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Patti</dc:creator>
  <cp:lastModifiedBy>Mitzi Daffron</cp:lastModifiedBy>
  <cp:revision>399</cp:revision>
  <dcterms:created xsi:type="dcterms:W3CDTF">2023-01-03T22:25:41Z</dcterms:created>
  <dcterms:modified xsi:type="dcterms:W3CDTF">2024-03-27T14:42:03Z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0x01010059741988C080174F918605C6EF72055A</vt:lpwstr>
  </property>
  <property fmtid="{D5CDD505-2E9C-101B-9397-08002B2CF9AE}" pid="3" name="_dlc_DocIdItemGuid">
    <vt:lpwstr>07a2536c-c8f5-4a18-b09e-736447a91012</vt:lpwstr>
  </property>
  <property fmtid="{D5CDD505-2E9C-101B-9397-08002B2CF9AE}" pid="4" name="MediaServiceImageTags">
    <vt:lpwstr/>
  </property>
  <property fmtid="{D5CDD505-2E9C-101B-9397-08002B2CF9AE}" pid="5" name="MSIP_Label_880071ae-ffff-4d71-8f2e-425789f238e7_Enabled">
    <vt:lpwstr>true</vt:lpwstr>
  </property>
  <property fmtid="{D5CDD505-2E9C-101B-9397-08002B2CF9AE}" pid="6" name="MSIP_Label_880071ae-ffff-4d71-8f2e-425789f238e7_SetDate">
    <vt:lpwstr>2023-09-26T15:57:40Z</vt:lpwstr>
  </property>
  <property fmtid="{D5CDD505-2E9C-101B-9397-08002B2CF9AE}" pid="7" name="MSIP_Label_880071ae-ffff-4d71-8f2e-425789f238e7_Method">
    <vt:lpwstr>Standard</vt:lpwstr>
  </property>
  <property fmtid="{D5CDD505-2E9C-101B-9397-08002B2CF9AE}" pid="8" name="MSIP_Label_880071ae-ffff-4d71-8f2e-425789f238e7_Name">
    <vt:lpwstr>defa4170-0d19-0005-0004-bc88714345d2</vt:lpwstr>
  </property>
  <property fmtid="{D5CDD505-2E9C-101B-9397-08002B2CF9AE}" pid="9" name="MSIP_Label_880071ae-ffff-4d71-8f2e-425789f238e7_SiteId">
    <vt:lpwstr>607c4133-e700-4377-8f24-7b510c409acc</vt:lpwstr>
  </property>
  <property fmtid="{D5CDD505-2E9C-101B-9397-08002B2CF9AE}" pid="10" name="MSIP_Label_880071ae-ffff-4d71-8f2e-425789f238e7_ActionId">
    <vt:lpwstr>8cc0a898-fc3e-4600-a8be-012e1b490b51</vt:lpwstr>
  </property>
  <property fmtid="{D5CDD505-2E9C-101B-9397-08002B2CF9AE}" pid="11" name="MSIP_Label_880071ae-ffff-4d71-8f2e-425789f238e7_ContentBits">
    <vt:lpwstr>0</vt:lpwstr>
  </property>
</Properties>
</file>