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 id="2147483665" r:id="rId6"/>
    <p:sldMasterId id="2147483695" r:id="rId7"/>
  </p:sldMasterIdLst>
  <p:notesMasterIdLst>
    <p:notesMasterId r:id="rId46"/>
  </p:notesMasterIdLst>
  <p:sldIdLst>
    <p:sldId id="1068" r:id="rId8"/>
    <p:sldId id="286" r:id="rId9"/>
    <p:sldId id="285" r:id="rId10"/>
    <p:sldId id="284" r:id="rId11"/>
    <p:sldId id="283" r:id="rId12"/>
    <p:sldId id="256" r:id="rId13"/>
    <p:sldId id="1532" r:id="rId14"/>
    <p:sldId id="1535" r:id="rId15"/>
    <p:sldId id="1533" r:id="rId16"/>
    <p:sldId id="1534" r:id="rId17"/>
    <p:sldId id="1525" r:id="rId18"/>
    <p:sldId id="1536" r:id="rId19"/>
    <p:sldId id="1540" r:id="rId20"/>
    <p:sldId id="1538" r:id="rId21"/>
    <p:sldId id="1539" r:id="rId22"/>
    <p:sldId id="1541" r:id="rId23"/>
    <p:sldId id="1522" r:id="rId24"/>
    <p:sldId id="1542" r:id="rId25"/>
    <p:sldId id="1543" r:id="rId26"/>
    <p:sldId id="1527" r:id="rId27"/>
    <p:sldId id="1549" r:id="rId28"/>
    <p:sldId id="1526" r:id="rId29"/>
    <p:sldId id="1544" r:id="rId30"/>
    <p:sldId id="1550" r:id="rId31"/>
    <p:sldId id="1545" r:id="rId32"/>
    <p:sldId id="1546" r:id="rId33"/>
    <p:sldId id="1551" r:id="rId34"/>
    <p:sldId id="1528" r:id="rId35"/>
    <p:sldId id="1529" r:id="rId36"/>
    <p:sldId id="1531" r:id="rId37"/>
    <p:sldId id="1530" r:id="rId38"/>
    <p:sldId id="1547" r:id="rId39"/>
    <p:sldId id="1548" r:id="rId40"/>
    <p:sldId id="290" r:id="rId41"/>
    <p:sldId id="289" r:id="rId42"/>
    <p:sldId id="288" r:id="rId43"/>
    <p:sldId id="287" r:id="rId44"/>
    <p:sldId id="2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A46DEC-8CEC-BE8E-094E-FEF52ADE7750}" name="Geltmaker, Tammy" initials="GT" userId="S::tgeltmaker@qsource.org::4de9c807-28a7-40f3-bbce-73e003a11e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9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73367" autoAdjust="0"/>
  </p:normalViewPr>
  <p:slideViewPr>
    <p:cSldViewPr snapToGrid="0">
      <p:cViewPr varScale="1">
        <p:scale>
          <a:sx n="49" d="100"/>
          <a:sy n="49" d="100"/>
        </p:scale>
        <p:origin x="157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 Id="rId51"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image" Target="../media/image43.jpeg"/><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image" Target="../media/image43.jpeg"/><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0374F-3AFA-45E2-8B8B-179E50BFA64D}"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CC936EFF-C3AD-4BEE-85C4-FCCF3A6241B6}">
      <dgm:prSet phldrT="[Text]"/>
      <dgm:spPr/>
      <dgm:t>
        <a:bodyPr/>
        <a:lstStyle/>
        <a:p>
          <a:r>
            <a:rPr lang="en-US" b="1" i="0" dirty="0"/>
            <a:t>Personal health literacy </a:t>
          </a:r>
          <a:r>
            <a:rPr lang="en-US" b="0" i="0" dirty="0"/>
            <a:t>is the degree to which individuals have the </a:t>
          </a:r>
          <a:r>
            <a:rPr lang="en-US" b="1" i="0" dirty="0">
              <a:solidFill>
                <a:schemeClr val="accent4"/>
              </a:solidFill>
            </a:rPr>
            <a:t>ability</a:t>
          </a:r>
          <a:r>
            <a:rPr lang="en-US" b="0" i="0" dirty="0"/>
            <a:t> to find, understand, and use information and services to inform health-related decisions and actions for themselves and others.</a:t>
          </a:r>
        </a:p>
      </dgm:t>
    </dgm:pt>
    <dgm:pt modelId="{195D60F4-4CE7-464F-88D4-D5058CBE2B03}" type="parTrans" cxnId="{A526C5C9-37E8-4B10-B083-E565B206B7E0}">
      <dgm:prSet/>
      <dgm:spPr/>
      <dgm:t>
        <a:bodyPr/>
        <a:lstStyle/>
        <a:p>
          <a:endParaRPr lang="en-US"/>
        </a:p>
      </dgm:t>
    </dgm:pt>
    <dgm:pt modelId="{C7B8D71B-1F91-454B-BF45-7F5B1FE384CD}" type="sibTrans" cxnId="{A526C5C9-37E8-4B10-B083-E565B206B7E0}">
      <dgm:prSet/>
      <dgm:spPr/>
      <dgm:t>
        <a:bodyPr/>
        <a:lstStyle/>
        <a:p>
          <a:endParaRPr lang="en-US"/>
        </a:p>
      </dgm:t>
    </dgm:pt>
    <dgm:pt modelId="{B2CDB417-6CD6-4F3E-AB37-706E3F02534F}">
      <dgm:prSet phldrT="[Text]"/>
      <dgm:spPr/>
      <dgm:t>
        <a:bodyPr/>
        <a:lstStyle/>
        <a:p>
          <a:r>
            <a:rPr lang="en-US" b="1" i="0" dirty="0"/>
            <a:t>Organizational health literacy </a:t>
          </a:r>
          <a:r>
            <a:rPr lang="en-US" b="0" i="0" dirty="0"/>
            <a:t>is the degree to which organizations </a:t>
          </a:r>
          <a:r>
            <a:rPr lang="en-US" b="1" i="0" dirty="0">
              <a:solidFill>
                <a:schemeClr val="accent4"/>
              </a:solidFill>
            </a:rPr>
            <a:t>equitably enable </a:t>
          </a:r>
          <a:r>
            <a:rPr lang="en-US" b="0" i="0" dirty="0"/>
            <a:t>individuals to find, understand, and use information and services to inform health-related decisions and actions for themselves and others.</a:t>
          </a:r>
          <a:endParaRPr lang="en-US" dirty="0"/>
        </a:p>
      </dgm:t>
    </dgm:pt>
    <dgm:pt modelId="{A30DB290-EAAA-4680-B7E8-EE972A9CC67E}" type="parTrans" cxnId="{A2CAD9F5-12C3-48A2-B8E6-77E0B6F6F1BA}">
      <dgm:prSet/>
      <dgm:spPr/>
      <dgm:t>
        <a:bodyPr/>
        <a:lstStyle/>
        <a:p>
          <a:endParaRPr lang="en-US"/>
        </a:p>
      </dgm:t>
    </dgm:pt>
    <dgm:pt modelId="{08961AE1-2D8D-4099-88F4-AA5D7BFA1AB2}" type="sibTrans" cxnId="{A2CAD9F5-12C3-48A2-B8E6-77E0B6F6F1BA}">
      <dgm:prSet/>
      <dgm:spPr/>
      <dgm:t>
        <a:bodyPr/>
        <a:lstStyle/>
        <a:p>
          <a:endParaRPr lang="en-US"/>
        </a:p>
      </dgm:t>
    </dgm:pt>
    <dgm:pt modelId="{72901B80-3C99-4403-8CC4-5662AC7D2462}" type="pres">
      <dgm:prSet presAssocID="{46C0374F-3AFA-45E2-8B8B-179E50BFA64D}" presName="compositeShape" presStyleCnt="0">
        <dgm:presLayoutVars>
          <dgm:chMax val="2"/>
          <dgm:dir/>
          <dgm:resizeHandles val="exact"/>
        </dgm:presLayoutVars>
      </dgm:prSet>
      <dgm:spPr/>
    </dgm:pt>
    <dgm:pt modelId="{9423D9BE-3F27-49EB-98C7-722540C0F349}" type="pres">
      <dgm:prSet presAssocID="{46C0374F-3AFA-45E2-8B8B-179E50BFA64D}" presName="ribbon" presStyleLbl="node1" presStyleIdx="0" presStyleCnt="1"/>
      <dgm:spPr/>
    </dgm:pt>
    <dgm:pt modelId="{43062E0B-8065-40F6-895A-755E52081903}" type="pres">
      <dgm:prSet presAssocID="{46C0374F-3AFA-45E2-8B8B-179E50BFA64D}" presName="leftArrowText" presStyleLbl="node1" presStyleIdx="0" presStyleCnt="1">
        <dgm:presLayoutVars>
          <dgm:chMax val="0"/>
          <dgm:bulletEnabled val="1"/>
        </dgm:presLayoutVars>
      </dgm:prSet>
      <dgm:spPr/>
    </dgm:pt>
    <dgm:pt modelId="{26D36436-A9C3-45B1-843D-B2914F4CCF57}" type="pres">
      <dgm:prSet presAssocID="{46C0374F-3AFA-45E2-8B8B-179E50BFA64D}" presName="rightArrowText" presStyleLbl="node1" presStyleIdx="0" presStyleCnt="1">
        <dgm:presLayoutVars>
          <dgm:chMax val="0"/>
          <dgm:bulletEnabled val="1"/>
        </dgm:presLayoutVars>
      </dgm:prSet>
      <dgm:spPr/>
    </dgm:pt>
  </dgm:ptLst>
  <dgm:cxnLst>
    <dgm:cxn modelId="{E1AB9240-9FC9-49CE-895B-0E543B1E5FA1}" type="presOf" srcId="{B2CDB417-6CD6-4F3E-AB37-706E3F02534F}" destId="{26D36436-A9C3-45B1-843D-B2914F4CCF57}" srcOrd="0" destOrd="0" presId="urn:microsoft.com/office/officeart/2005/8/layout/arrow6"/>
    <dgm:cxn modelId="{7225438D-AD3A-445B-8E26-C3DC00DA8DD9}" type="presOf" srcId="{46C0374F-3AFA-45E2-8B8B-179E50BFA64D}" destId="{72901B80-3C99-4403-8CC4-5662AC7D2462}" srcOrd="0" destOrd="0" presId="urn:microsoft.com/office/officeart/2005/8/layout/arrow6"/>
    <dgm:cxn modelId="{DD7F79B2-B27C-4C8D-A426-D5B454D6A6A5}" type="presOf" srcId="{CC936EFF-C3AD-4BEE-85C4-FCCF3A6241B6}" destId="{43062E0B-8065-40F6-895A-755E52081903}" srcOrd="0" destOrd="0" presId="urn:microsoft.com/office/officeart/2005/8/layout/arrow6"/>
    <dgm:cxn modelId="{A526C5C9-37E8-4B10-B083-E565B206B7E0}" srcId="{46C0374F-3AFA-45E2-8B8B-179E50BFA64D}" destId="{CC936EFF-C3AD-4BEE-85C4-FCCF3A6241B6}" srcOrd="0" destOrd="0" parTransId="{195D60F4-4CE7-464F-88D4-D5058CBE2B03}" sibTransId="{C7B8D71B-1F91-454B-BF45-7F5B1FE384CD}"/>
    <dgm:cxn modelId="{A2CAD9F5-12C3-48A2-B8E6-77E0B6F6F1BA}" srcId="{46C0374F-3AFA-45E2-8B8B-179E50BFA64D}" destId="{B2CDB417-6CD6-4F3E-AB37-706E3F02534F}" srcOrd="1" destOrd="0" parTransId="{A30DB290-EAAA-4680-B7E8-EE972A9CC67E}" sibTransId="{08961AE1-2D8D-4099-88F4-AA5D7BFA1AB2}"/>
    <dgm:cxn modelId="{D98EBAEB-EA8B-496A-89B8-DB4FD5892351}" type="presParOf" srcId="{72901B80-3C99-4403-8CC4-5662AC7D2462}" destId="{9423D9BE-3F27-49EB-98C7-722540C0F349}" srcOrd="0" destOrd="0" presId="urn:microsoft.com/office/officeart/2005/8/layout/arrow6"/>
    <dgm:cxn modelId="{78F2E3B7-6035-4AB4-97A3-7CE8AE86C518}" type="presParOf" srcId="{72901B80-3C99-4403-8CC4-5662AC7D2462}" destId="{43062E0B-8065-40F6-895A-755E52081903}" srcOrd="1" destOrd="0" presId="urn:microsoft.com/office/officeart/2005/8/layout/arrow6"/>
    <dgm:cxn modelId="{80DB855B-085C-4D37-A1C0-02F702E52DE7}" type="presParOf" srcId="{72901B80-3C99-4403-8CC4-5662AC7D2462}" destId="{26D36436-A9C3-45B1-843D-B2914F4CCF57}"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574F12-9A19-4D69-BDA7-8DCBD46F0EE8}" type="doc">
      <dgm:prSet loTypeId="urn:microsoft.com/office/officeart/2005/8/layout/radial6" loCatId="relationship" qsTypeId="urn:microsoft.com/office/officeart/2005/8/quickstyle/simple1" qsCatId="simple" csTypeId="urn:microsoft.com/office/officeart/2005/8/colors/accent5_2" csCatId="accent5" phldr="1"/>
      <dgm:spPr/>
      <dgm:t>
        <a:bodyPr/>
        <a:lstStyle/>
        <a:p>
          <a:endParaRPr lang="en-US"/>
        </a:p>
      </dgm:t>
    </dgm:pt>
    <dgm:pt modelId="{73F74F6E-FEC4-4DB2-819E-7A78FA0F80CC}">
      <dgm:prSet phldrT="[Text]"/>
      <dgm:spPr/>
      <dgm:t>
        <a:bodyPr/>
        <a:lstStyle/>
        <a:p>
          <a:r>
            <a:rPr lang="en-US" dirty="0"/>
            <a:t>Health Equity: everyone has a </a:t>
          </a:r>
          <a:r>
            <a:rPr lang="en-US" b="1" dirty="0">
              <a:solidFill>
                <a:schemeClr val="accent4"/>
              </a:solidFill>
            </a:rPr>
            <a:t>fair and just opportunity </a:t>
          </a:r>
          <a:r>
            <a:rPr lang="en-US" dirty="0"/>
            <a:t>to be as healthy as possible </a:t>
          </a:r>
        </a:p>
      </dgm:t>
    </dgm:pt>
    <dgm:pt modelId="{09C1D1AE-41D2-4B30-8744-95DF48748C58}" type="parTrans" cxnId="{9D9ECC5A-3419-4D83-874C-8027FD566946}">
      <dgm:prSet/>
      <dgm:spPr/>
      <dgm:t>
        <a:bodyPr/>
        <a:lstStyle/>
        <a:p>
          <a:endParaRPr lang="en-US"/>
        </a:p>
      </dgm:t>
    </dgm:pt>
    <dgm:pt modelId="{A76C3F30-0568-47D8-BBCF-E5412C0C77BF}" type="sibTrans" cxnId="{9D9ECC5A-3419-4D83-874C-8027FD566946}">
      <dgm:prSet/>
      <dgm:spPr/>
      <dgm:t>
        <a:bodyPr/>
        <a:lstStyle/>
        <a:p>
          <a:endParaRPr lang="en-US"/>
        </a:p>
      </dgm:t>
    </dgm:pt>
    <dgm:pt modelId="{2C9051F5-23BE-4FF9-9918-9037976A07CD}">
      <dgm:prSet phldrT="[Text]" custT="1"/>
      <dgm:spPr/>
      <dgm:t>
        <a:bodyPr/>
        <a:lstStyle/>
        <a:p>
          <a:r>
            <a:rPr lang="en-US" sz="1600" dirty="0"/>
            <a:t>Provide respectful and trauma-informed care</a:t>
          </a:r>
        </a:p>
      </dgm:t>
    </dgm:pt>
    <dgm:pt modelId="{892DD3A8-F7D6-4A45-8C61-246DC84663CF}" type="parTrans" cxnId="{9C6225D4-31DC-4FDD-96A4-CAFE1EB8FFF6}">
      <dgm:prSet/>
      <dgm:spPr/>
      <dgm:t>
        <a:bodyPr/>
        <a:lstStyle/>
        <a:p>
          <a:endParaRPr lang="en-US"/>
        </a:p>
      </dgm:t>
    </dgm:pt>
    <dgm:pt modelId="{3DF78616-6888-4C87-AE2A-F8751EDE05AB}" type="sibTrans" cxnId="{9C6225D4-31DC-4FDD-96A4-CAFE1EB8FFF6}">
      <dgm:prSet/>
      <dgm:spPr/>
      <dgm:t>
        <a:bodyPr/>
        <a:lstStyle/>
        <a:p>
          <a:endParaRPr lang="en-US"/>
        </a:p>
      </dgm:t>
    </dgm:pt>
    <dgm:pt modelId="{3F546ECC-C563-4057-B9B3-B8A366B11B3A}">
      <dgm:prSet phldrT="[Text]" custT="1"/>
      <dgm:spPr/>
      <dgm:t>
        <a:bodyPr/>
        <a:lstStyle/>
        <a:p>
          <a:r>
            <a:rPr lang="en-US" sz="1200" dirty="0"/>
            <a:t>Collect Race, Ethnicity and Language Preference (REAL) and Sexual Orientation and Gender Identity (SOGI) data</a:t>
          </a:r>
        </a:p>
      </dgm:t>
    </dgm:pt>
    <dgm:pt modelId="{B79E9236-1332-4C7C-83AB-419E1584A41B}" type="parTrans" cxnId="{AC6B30F5-D9CD-4DFB-B541-7261DF716198}">
      <dgm:prSet/>
      <dgm:spPr/>
      <dgm:t>
        <a:bodyPr/>
        <a:lstStyle/>
        <a:p>
          <a:endParaRPr lang="en-US"/>
        </a:p>
      </dgm:t>
    </dgm:pt>
    <dgm:pt modelId="{5B2156F6-F085-414A-9AA9-575B4D6AD880}" type="sibTrans" cxnId="{AC6B30F5-D9CD-4DFB-B541-7261DF716198}">
      <dgm:prSet/>
      <dgm:spPr/>
      <dgm:t>
        <a:bodyPr/>
        <a:lstStyle/>
        <a:p>
          <a:endParaRPr lang="en-US"/>
        </a:p>
      </dgm:t>
    </dgm:pt>
    <dgm:pt modelId="{1572400D-2BC6-4823-AE2C-FA073EC88A39}">
      <dgm:prSet phldrT="[Text]" custT="1"/>
      <dgm:spPr/>
      <dgm:t>
        <a:bodyPr/>
        <a:lstStyle/>
        <a:p>
          <a:r>
            <a:rPr lang="en-US" sz="1200" dirty="0"/>
            <a:t>Conduct social drivers of health screening, connecting patients with resources, and closing the referral loop</a:t>
          </a:r>
        </a:p>
      </dgm:t>
    </dgm:pt>
    <dgm:pt modelId="{C5888E20-2BE6-4FA8-9FC9-00F49D153247}" type="parTrans" cxnId="{0BB1F1F4-AC6B-4779-A4B3-0A4C9B041D54}">
      <dgm:prSet/>
      <dgm:spPr/>
      <dgm:t>
        <a:bodyPr/>
        <a:lstStyle/>
        <a:p>
          <a:endParaRPr lang="en-US"/>
        </a:p>
      </dgm:t>
    </dgm:pt>
    <dgm:pt modelId="{9D8321C1-384D-4AEF-8A06-ED48026F00D4}" type="sibTrans" cxnId="{0BB1F1F4-AC6B-4779-A4B3-0A4C9B041D54}">
      <dgm:prSet/>
      <dgm:spPr/>
      <dgm:t>
        <a:bodyPr/>
        <a:lstStyle/>
        <a:p>
          <a:endParaRPr lang="en-US"/>
        </a:p>
      </dgm:t>
    </dgm:pt>
    <dgm:pt modelId="{CA298308-8949-4649-86A6-DBB8B24CF33A}">
      <dgm:prSet phldrT="[Text]" custT="1"/>
      <dgm:spPr/>
      <dgm:t>
        <a:bodyPr/>
        <a:lstStyle/>
        <a:p>
          <a:r>
            <a:rPr lang="en-US" sz="1400" b="0" dirty="0"/>
            <a:t>Provide </a:t>
          </a:r>
          <a:r>
            <a:rPr lang="en-US" sz="1400" dirty="0"/>
            <a:t>Culturally and Linguistically Appropriate Services (CLAS)</a:t>
          </a:r>
          <a:endParaRPr lang="en-US" sz="1400" b="0" dirty="0"/>
        </a:p>
      </dgm:t>
    </dgm:pt>
    <dgm:pt modelId="{0C0F9A4C-305C-45E4-B477-7DB8CDB9F0DE}" type="parTrans" cxnId="{2A7D4877-573D-471C-BC92-A6AFEB9C9A85}">
      <dgm:prSet/>
      <dgm:spPr/>
      <dgm:t>
        <a:bodyPr/>
        <a:lstStyle/>
        <a:p>
          <a:endParaRPr lang="en-US"/>
        </a:p>
      </dgm:t>
    </dgm:pt>
    <dgm:pt modelId="{8E223A98-395D-4E47-A8E0-033DDE230001}" type="sibTrans" cxnId="{2A7D4877-573D-471C-BC92-A6AFEB9C9A85}">
      <dgm:prSet/>
      <dgm:spPr/>
      <dgm:t>
        <a:bodyPr/>
        <a:lstStyle/>
        <a:p>
          <a:endParaRPr lang="en-US"/>
        </a:p>
      </dgm:t>
    </dgm:pt>
    <dgm:pt modelId="{DA14EC3C-B0F2-45EC-9D72-DF1B8F5A4448}">
      <dgm:prSet phldrT="[Text]" custT="1"/>
      <dgm:spPr/>
      <dgm:t>
        <a:bodyPr/>
        <a:lstStyle/>
        <a:p>
          <a:r>
            <a:rPr lang="en-US" sz="1400" b="0" dirty="0"/>
            <a:t>Listen to patients and families and engaging them in their care</a:t>
          </a:r>
          <a:endParaRPr lang="en-US" sz="1400" dirty="0"/>
        </a:p>
      </dgm:t>
    </dgm:pt>
    <dgm:pt modelId="{E0BFEB38-0E07-41B6-B7F7-2ED906DCF890}" type="parTrans" cxnId="{7E79F1BB-AFF7-40AD-9635-C5521E9AC7B4}">
      <dgm:prSet/>
      <dgm:spPr/>
      <dgm:t>
        <a:bodyPr/>
        <a:lstStyle/>
        <a:p>
          <a:endParaRPr lang="en-US"/>
        </a:p>
      </dgm:t>
    </dgm:pt>
    <dgm:pt modelId="{23BE018A-3EBE-4591-86A1-5117F4A7D735}" type="sibTrans" cxnId="{7E79F1BB-AFF7-40AD-9635-C5521E9AC7B4}">
      <dgm:prSet/>
      <dgm:spPr/>
      <dgm:t>
        <a:bodyPr/>
        <a:lstStyle/>
        <a:p>
          <a:endParaRPr lang="en-US"/>
        </a:p>
      </dgm:t>
    </dgm:pt>
    <dgm:pt modelId="{721558D0-F874-483E-9275-05416923C14E}" type="pres">
      <dgm:prSet presAssocID="{B6574F12-9A19-4D69-BDA7-8DCBD46F0EE8}" presName="Name0" presStyleCnt="0">
        <dgm:presLayoutVars>
          <dgm:chMax val="1"/>
          <dgm:dir/>
          <dgm:animLvl val="ctr"/>
          <dgm:resizeHandles val="exact"/>
        </dgm:presLayoutVars>
      </dgm:prSet>
      <dgm:spPr/>
    </dgm:pt>
    <dgm:pt modelId="{313A31DE-A5C7-4318-B804-53C6C2535C04}" type="pres">
      <dgm:prSet presAssocID="{73F74F6E-FEC4-4DB2-819E-7A78FA0F80CC}" presName="centerShape" presStyleLbl="node0" presStyleIdx="0" presStyleCnt="1"/>
      <dgm:spPr/>
    </dgm:pt>
    <dgm:pt modelId="{9A7D100C-0B90-4743-986F-E9E2727C87A2}" type="pres">
      <dgm:prSet presAssocID="{DA14EC3C-B0F2-45EC-9D72-DF1B8F5A4448}" presName="node" presStyleLbl="node1" presStyleIdx="0" presStyleCnt="5">
        <dgm:presLayoutVars>
          <dgm:bulletEnabled val="1"/>
        </dgm:presLayoutVars>
      </dgm:prSet>
      <dgm:spPr/>
    </dgm:pt>
    <dgm:pt modelId="{9CCD0D0E-475C-4110-857D-E7B40BF9F17E}" type="pres">
      <dgm:prSet presAssocID="{DA14EC3C-B0F2-45EC-9D72-DF1B8F5A4448}" presName="dummy" presStyleCnt="0"/>
      <dgm:spPr/>
    </dgm:pt>
    <dgm:pt modelId="{AF08BDC6-2A49-40E5-871E-9EC89320F568}" type="pres">
      <dgm:prSet presAssocID="{23BE018A-3EBE-4591-86A1-5117F4A7D735}" presName="sibTrans" presStyleLbl="sibTrans2D1" presStyleIdx="0" presStyleCnt="5"/>
      <dgm:spPr/>
    </dgm:pt>
    <dgm:pt modelId="{37FBB3A5-94B9-4452-9091-B4E35F708452}" type="pres">
      <dgm:prSet presAssocID="{3F546ECC-C563-4057-B9B3-B8A366B11B3A}" presName="node" presStyleLbl="node1" presStyleIdx="1" presStyleCnt="5">
        <dgm:presLayoutVars>
          <dgm:bulletEnabled val="1"/>
        </dgm:presLayoutVars>
      </dgm:prSet>
      <dgm:spPr/>
    </dgm:pt>
    <dgm:pt modelId="{00EA50E2-2F32-44C2-9919-AFCC6ED3054E}" type="pres">
      <dgm:prSet presAssocID="{3F546ECC-C563-4057-B9B3-B8A366B11B3A}" presName="dummy" presStyleCnt="0"/>
      <dgm:spPr/>
    </dgm:pt>
    <dgm:pt modelId="{DC2BD086-883B-4534-BDEF-21B149E34D7B}" type="pres">
      <dgm:prSet presAssocID="{5B2156F6-F085-414A-9AA9-575B4D6AD880}" presName="sibTrans" presStyleLbl="sibTrans2D1" presStyleIdx="1" presStyleCnt="5"/>
      <dgm:spPr/>
    </dgm:pt>
    <dgm:pt modelId="{8BC6D222-0A6E-49E7-B69B-A99211F47315}" type="pres">
      <dgm:prSet presAssocID="{1572400D-2BC6-4823-AE2C-FA073EC88A39}" presName="node" presStyleLbl="node1" presStyleIdx="2" presStyleCnt="5">
        <dgm:presLayoutVars>
          <dgm:bulletEnabled val="1"/>
        </dgm:presLayoutVars>
      </dgm:prSet>
      <dgm:spPr/>
    </dgm:pt>
    <dgm:pt modelId="{00383BA1-96BE-4ADE-B118-EF95FF304D14}" type="pres">
      <dgm:prSet presAssocID="{1572400D-2BC6-4823-AE2C-FA073EC88A39}" presName="dummy" presStyleCnt="0"/>
      <dgm:spPr/>
    </dgm:pt>
    <dgm:pt modelId="{832C390C-0ED5-4858-B832-7B9757079504}" type="pres">
      <dgm:prSet presAssocID="{9D8321C1-384D-4AEF-8A06-ED48026F00D4}" presName="sibTrans" presStyleLbl="sibTrans2D1" presStyleIdx="2" presStyleCnt="5"/>
      <dgm:spPr/>
    </dgm:pt>
    <dgm:pt modelId="{ED71C593-CB47-4FA0-A01D-CFE95426E1B1}" type="pres">
      <dgm:prSet presAssocID="{2C9051F5-23BE-4FF9-9918-9037976A07CD}" presName="node" presStyleLbl="node1" presStyleIdx="3" presStyleCnt="5">
        <dgm:presLayoutVars>
          <dgm:bulletEnabled val="1"/>
        </dgm:presLayoutVars>
      </dgm:prSet>
      <dgm:spPr/>
    </dgm:pt>
    <dgm:pt modelId="{ACE2D2A5-259B-4874-B553-6B386898FB67}" type="pres">
      <dgm:prSet presAssocID="{2C9051F5-23BE-4FF9-9918-9037976A07CD}" presName="dummy" presStyleCnt="0"/>
      <dgm:spPr/>
    </dgm:pt>
    <dgm:pt modelId="{139C275B-1CB9-4102-A986-8B8060EC3154}" type="pres">
      <dgm:prSet presAssocID="{3DF78616-6888-4C87-AE2A-F8751EDE05AB}" presName="sibTrans" presStyleLbl="sibTrans2D1" presStyleIdx="3" presStyleCnt="5"/>
      <dgm:spPr/>
    </dgm:pt>
    <dgm:pt modelId="{5A8D21C5-6AC4-40D4-8AD4-D2433C9FF503}" type="pres">
      <dgm:prSet presAssocID="{CA298308-8949-4649-86A6-DBB8B24CF33A}" presName="node" presStyleLbl="node1" presStyleIdx="4" presStyleCnt="5">
        <dgm:presLayoutVars>
          <dgm:bulletEnabled val="1"/>
        </dgm:presLayoutVars>
      </dgm:prSet>
      <dgm:spPr/>
    </dgm:pt>
    <dgm:pt modelId="{8037FBB7-2664-4F56-98A7-C5A0E995633F}" type="pres">
      <dgm:prSet presAssocID="{CA298308-8949-4649-86A6-DBB8B24CF33A}" presName="dummy" presStyleCnt="0"/>
      <dgm:spPr/>
    </dgm:pt>
    <dgm:pt modelId="{2BD41DBC-AEC0-4820-BC91-2827BE2A1C3C}" type="pres">
      <dgm:prSet presAssocID="{8E223A98-395D-4E47-A8E0-033DDE230001}" presName="sibTrans" presStyleLbl="sibTrans2D1" presStyleIdx="4" presStyleCnt="5"/>
      <dgm:spPr/>
    </dgm:pt>
  </dgm:ptLst>
  <dgm:cxnLst>
    <dgm:cxn modelId="{F03E1D0B-4FD9-4292-89E7-E9E40E56D8ED}" type="presOf" srcId="{CA298308-8949-4649-86A6-DBB8B24CF33A}" destId="{5A8D21C5-6AC4-40D4-8AD4-D2433C9FF503}" srcOrd="0" destOrd="0" presId="urn:microsoft.com/office/officeart/2005/8/layout/radial6"/>
    <dgm:cxn modelId="{A313EA60-F524-4ABA-B551-617D9B62A6ED}" type="presOf" srcId="{2C9051F5-23BE-4FF9-9918-9037976A07CD}" destId="{ED71C593-CB47-4FA0-A01D-CFE95426E1B1}" srcOrd="0" destOrd="0" presId="urn:microsoft.com/office/officeart/2005/8/layout/radial6"/>
    <dgm:cxn modelId="{49695468-3040-4832-BF9B-859B67C325F5}" type="presOf" srcId="{DA14EC3C-B0F2-45EC-9D72-DF1B8F5A4448}" destId="{9A7D100C-0B90-4743-986F-E9E2727C87A2}" srcOrd="0" destOrd="0" presId="urn:microsoft.com/office/officeart/2005/8/layout/radial6"/>
    <dgm:cxn modelId="{713D1749-2864-4DD9-A081-70F48D5D4A27}" type="presOf" srcId="{B6574F12-9A19-4D69-BDA7-8DCBD46F0EE8}" destId="{721558D0-F874-483E-9275-05416923C14E}" srcOrd="0" destOrd="0" presId="urn:microsoft.com/office/officeart/2005/8/layout/radial6"/>
    <dgm:cxn modelId="{F8399D51-8139-42F1-A70A-ECFB854F1684}" type="presOf" srcId="{73F74F6E-FEC4-4DB2-819E-7A78FA0F80CC}" destId="{313A31DE-A5C7-4318-B804-53C6C2535C04}" srcOrd="0" destOrd="0" presId="urn:microsoft.com/office/officeart/2005/8/layout/radial6"/>
    <dgm:cxn modelId="{9642C753-22B9-461D-9A6C-4855DF02CDC6}" type="presOf" srcId="{1572400D-2BC6-4823-AE2C-FA073EC88A39}" destId="{8BC6D222-0A6E-49E7-B69B-A99211F47315}" srcOrd="0" destOrd="0" presId="urn:microsoft.com/office/officeart/2005/8/layout/radial6"/>
    <dgm:cxn modelId="{7670AE74-CE83-496A-A5DD-F8DF441CF1DC}" type="presOf" srcId="{3F546ECC-C563-4057-B9B3-B8A366B11B3A}" destId="{37FBB3A5-94B9-4452-9091-B4E35F708452}" srcOrd="0" destOrd="0" presId="urn:microsoft.com/office/officeart/2005/8/layout/radial6"/>
    <dgm:cxn modelId="{2A7D4877-573D-471C-BC92-A6AFEB9C9A85}" srcId="{73F74F6E-FEC4-4DB2-819E-7A78FA0F80CC}" destId="{CA298308-8949-4649-86A6-DBB8B24CF33A}" srcOrd="4" destOrd="0" parTransId="{0C0F9A4C-305C-45E4-B477-7DB8CDB9F0DE}" sibTransId="{8E223A98-395D-4E47-A8E0-033DDE230001}"/>
    <dgm:cxn modelId="{30848F58-5121-4CE4-8E99-6972CC84AF26}" type="presOf" srcId="{23BE018A-3EBE-4591-86A1-5117F4A7D735}" destId="{AF08BDC6-2A49-40E5-871E-9EC89320F568}" srcOrd="0" destOrd="0" presId="urn:microsoft.com/office/officeart/2005/8/layout/radial6"/>
    <dgm:cxn modelId="{9D9ECC5A-3419-4D83-874C-8027FD566946}" srcId="{B6574F12-9A19-4D69-BDA7-8DCBD46F0EE8}" destId="{73F74F6E-FEC4-4DB2-819E-7A78FA0F80CC}" srcOrd="0" destOrd="0" parTransId="{09C1D1AE-41D2-4B30-8744-95DF48748C58}" sibTransId="{A76C3F30-0568-47D8-BBCF-E5412C0C77BF}"/>
    <dgm:cxn modelId="{62A9BDB8-F33F-4E65-86AA-ACC588A3D057}" type="presOf" srcId="{3DF78616-6888-4C87-AE2A-F8751EDE05AB}" destId="{139C275B-1CB9-4102-A986-8B8060EC3154}" srcOrd="0" destOrd="0" presId="urn:microsoft.com/office/officeart/2005/8/layout/radial6"/>
    <dgm:cxn modelId="{7E79F1BB-AFF7-40AD-9635-C5521E9AC7B4}" srcId="{73F74F6E-FEC4-4DB2-819E-7A78FA0F80CC}" destId="{DA14EC3C-B0F2-45EC-9D72-DF1B8F5A4448}" srcOrd="0" destOrd="0" parTransId="{E0BFEB38-0E07-41B6-B7F7-2ED906DCF890}" sibTransId="{23BE018A-3EBE-4591-86A1-5117F4A7D735}"/>
    <dgm:cxn modelId="{9C6225D4-31DC-4FDD-96A4-CAFE1EB8FFF6}" srcId="{73F74F6E-FEC4-4DB2-819E-7A78FA0F80CC}" destId="{2C9051F5-23BE-4FF9-9918-9037976A07CD}" srcOrd="3" destOrd="0" parTransId="{892DD3A8-F7D6-4A45-8C61-246DC84663CF}" sibTransId="{3DF78616-6888-4C87-AE2A-F8751EDE05AB}"/>
    <dgm:cxn modelId="{993685E2-D04F-4193-94AF-282583E43117}" type="presOf" srcId="{9D8321C1-384D-4AEF-8A06-ED48026F00D4}" destId="{832C390C-0ED5-4858-B832-7B9757079504}" srcOrd="0" destOrd="0" presId="urn:microsoft.com/office/officeart/2005/8/layout/radial6"/>
    <dgm:cxn modelId="{44A8D1E2-A141-47A6-946C-6261ED580941}" type="presOf" srcId="{8E223A98-395D-4E47-A8E0-033DDE230001}" destId="{2BD41DBC-AEC0-4820-BC91-2827BE2A1C3C}" srcOrd="0" destOrd="0" presId="urn:microsoft.com/office/officeart/2005/8/layout/radial6"/>
    <dgm:cxn modelId="{0BB1F1F4-AC6B-4779-A4B3-0A4C9B041D54}" srcId="{73F74F6E-FEC4-4DB2-819E-7A78FA0F80CC}" destId="{1572400D-2BC6-4823-AE2C-FA073EC88A39}" srcOrd="2" destOrd="0" parTransId="{C5888E20-2BE6-4FA8-9FC9-00F49D153247}" sibTransId="{9D8321C1-384D-4AEF-8A06-ED48026F00D4}"/>
    <dgm:cxn modelId="{AC6B30F5-D9CD-4DFB-B541-7261DF716198}" srcId="{73F74F6E-FEC4-4DB2-819E-7A78FA0F80CC}" destId="{3F546ECC-C563-4057-B9B3-B8A366B11B3A}" srcOrd="1" destOrd="0" parTransId="{B79E9236-1332-4C7C-83AB-419E1584A41B}" sibTransId="{5B2156F6-F085-414A-9AA9-575B4D6AD880}"/>
    <dgm:cxn modelId="{F08568F6-3191-4A10-8808-5CDDC54D60CC}" type="presOf" srcId="{5B2156F6-F085-414A-9AA9-575B4D6AD880}" destId="{DC2BD086-883B-4534-BDEF-21B149E34D7B}" srcOrd="0" destOrd="0" presId="urn:microsoft.com/office/officeart/2005/8/layout/radial6"/>
    <dgm:cxn modelId="{6D227FE5-5AA3-4422-9EF3-3451A76C00E3}" type="presParOf" srcId="{721558D0-F874-483E-9275-05416923C14E}" destId="{313A31DE-A5C7-4318-B804-53C6C2535C04}" srcOrd="0" destOrd="0" presId="urn:microsoft.com/office/officeart/2005/8/layout/radial6"/>
    <dgm:cxn modelId="{B6944EDD-BA9C-48E6-9577-A6C983A1C77D}" type="presParOf" srcId="{721558D0-F874-483E-9275-05416923C14E}" destId="{9A7D100C-0B90-4743-986F-E9E2727C87A2}" srcOrd="1" destOrd="0" presId="urn:microsoft.com/office/officeart/2005/8/layout/radial6"/>
    <dgm:cxn modelId="{11EEBD14-3BCC-4622-9207-760450069B0A}" type="presParOf" srcId="{721558D0-F874-483E-9275-05416923C14E}" destId="{9CCD0D0E-475C-4110-857D-E7B40BF9F17E}" srcOrd="2" destOrd="0" presId="urn:microsoft.com/office/officeart/2005/8/layout/radial6"/>
    <dgm:cxn modelId="{10B04F15-2BA3-4880-BA2D-DFDA5DE97130}" type="presParOf" srcId="{721558D0-F874-483E-9275-05416923C14E}" destId="{AF08BDC6-2A49-40E5-871E-9EC89320F568}" srcOrd="3" destOrd="0" presId="urn:microsoft.com/office/officeart/2005/8/layout/radial6"/>
    <dgm:cxn modelId="{9258625B-92A0-4E96-ABC5-46345C5A10DA}" type="presParOf" srcId="{721558D0-F874-483E-9275-05416923C14E}" destId="{37FBB3A5-94B9-4452-9091-B4E35F708452}" srcOrd="4" destOrd="0" presId="urn:microsoft.com/office/officeart/2005/8/layout/radial6"/>
    <dgm:cxn modelId="{7B09A869-5981-4D46-8FED-8683FED9D281}" type="presParOf" srcId="{721558D0-F874-483E-9275-05416923C14E}" destId="{00EA50E2-2F32-44C2-9919-AFCC6ED3054E}" srcOrd="5" destOrd="0" presId="urn:microsoft.com/office/officeart/2005/8/layout/radial6"/>
    <dgm:cxn modelId="{E8095F90-2E59-4A3D-B68F-50F2155676EB}" type="presParOf" srcId="{721558D0-F874-483E-9275-05416923C14E}" destId="{DC2BD086-883B-4534-BDEF-21B149E34D7B}" srcOrd="6" destOrd="0" presId="urn:microsoft.com/office/officeart/2005/8/layout/radial6"/>
    <dgm:cxn modelId="{FD24AE51-70C2-4E14-BC27-3C7F1D65F3D9}" type="presParOf" srcId="{721558D0-F874-483E-9275-05416923C14E}" destId="{8BC6D222-0A6E-49E7-B69B-A99211F47315}" srcOrd="7" destOrd="0" presId="urn:microsoft.com/office/officeart/2005/8/layout/radial6"/>
    <dgm:cxn modelId="{96AA0B2C-EAAE-42A3-BE50-1A89F61BA05C}" type="presParOf" srcId="{721558D0-F874-483E-9275-05416923C14E}" destId="{00383BA1-96BE-4ADE-B118-EF95FF304D14}" srcOrd="8" destOrd="0" presId="urn:microsoft.com/office/officeart/2005/8/layout/radial6"/>
    <dgm:cxn modelId="{38B99D48-9FAE-4F9D-A0AB-B8564FCF199A}" type="presParOf" srcId="{721558D0-F874-483E-9275-05416923C14E}" destId="{832C390C-0ED5-4858-B832-7B9757079504}" srcOrd="9" destOrd="0" presId="urn:microsoft.com/office/officeart/2005/8/layout/radial6"/>
    <dgm:cxn modelId="{3F9D64A6-9B1C-4400-B011-CC399A0E599A}" type="presParOf" srcId="{721558D0-F874-483E-9275-05416923C14E}" destId="{ED71C593-CB47-4FA0-A01D-CFE95426E1B1}" srcOrd="10" destOrd="0" presId="urn:microsoft.com/office/officeart/2005/8/layout/radial6"/>
    <dgm:cxn modelId="{8AF99517-5208-41C8-9F0E-3F2ECF42AA48}" type="presParOf" srcId="{721558D0-F874-483E-9275-05416923C14E}" destId="{ACE2D2A5-259B-4874-B553-6B386898FB67}" srcOrd="11" destOrd="0" presId="urn:microsoft.com/office/officeart/2005/8/layout/radial6"/>
    <dgm:cxn modelId="{2B0E843F-E6E5-41D0-9B1E-67E9C4F6AAD0}" type="presParOf" srcId="{721558D0-F874-483E-9275-05416923C14E}" destId="{139C275B-1CB9-4102-A986-8B8060EC3154}" srcOrd="12" destOrd="0" presId="urn:microsoft.com/office/officeart/2005/8/layout/radial6"/>
    <dgm:cxn modelId="{2D40E746-25D9-46C1-8915-A589B3CC1BFE}" type="presParOf" srcId="{721558D0-F874-483E-9275-05416923C14E}" destId="{5A8D21C5-6AC4-40D4-8AD4-D2433C9FF503}" srcOrd="13" destOrd="0" presId="urn:microsoft.com/office/officeart/2005/8/layout/radial6"/>
    <dgm:cxn modelId="{8B8C80D6-FAED-4733-AB65-93ACE15715F3}" type="presParOf" srcId="{721558D0-F874-483E-9275-05416923C14E}" destId="{8037FBB7-2664-4F56-98A7-C5A0E995633F}" srcOrd="14" destOrd="0" presId="urn:microsoft.com/office/officeart/2005/8/layout/radial6"/>
    <dgm:cxn modelId="{48756E85-41E5-4A73-B5B6-22D420B4492E}" type="presParOf" srcId="{721558D0-F874-483E-9275-05416923C14E}" destId="{2BD41DBC-AEC0-4820-BC91-2827BE2A1C3C}"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FAF60-DFCD-4FF6-9E0D-66BCB79B888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653A138-0F21-45F8-B790-6930D07FA31B}">
      <dgm:prSet phldrT="[Text]"/>
      <dgm:spPr/>
      <dgm:t>
        <a:bodyPr/>
        <a:lstStyle/>
        <a:p>
          <a:r>
            <a:rPr lang="en-US" b="1" dirty="0"/>
            <a:t>Complete an organizational assessment specific to language assistance services</a:t>
          </a:r>
          <a:r>
            <a:rPr lang="en-US" dirty="0"/>
            <a:t> </a:t>
          </a:r>
        </a:p>
      </dgm:t>
    </dgm:pt>
    <dgm:pt modelId="{B8FA4467-53A7-468E-994F-75853A9E3586}" type="parTrans" cxnId="{DFA3C340-0BC4-4E51-995A-5DFF2B56C97C}">
      <dgm:prSet/>
      <dgm:spPr/>
      <dgm:t>
        <a:bodyPr/>
        <a:lstStyle/>
        <a:p>
          <a:endParaRPr lang="en-US"/>
        </a:p>
      </dgm:t>
    </dgm:pt>
    <dgm:pt modelId="{4CB6B6AB-01C4-4C98-9C7D-F1C426D84E70}" type="sibTrans" cxnId="{DFA3C340-0BC4-4E51-995A-5DFF2B56C97C}">
      <dgm:prSet/>
      <dgm:spPr/>
      <dgm:t>
        <a:bodyPr/>
        <a:lstStyle/>
        <a:p>
          <a:endParaRPr lang="en-US"/>
        </a:p>
      </dgm:t>
    </dgm:pt>
    <dgm:pt modelId="{CEC1ED2F-5AFF-4887-92D8-A696B47FD2EC}">
      <dgm:prSet phldrT="[Text]"/>
      <dgm:spPr/>
      <dgm:t>
        <a:bodyPr/>
        <a:lstStyle/>
        <a:p>
          <a:r>
            <a:rPr lang="en-US" b="1" dirty="0"/>
            <a:t>Standardize procedures for staff members and train staff in those procedures</a:t>
          </a:r>
          <a:endParaRPr lang="en-US" dirty="0"/>
        </a:p>
      </dgm:t>
    </dgm:pt>
    <dgm:pt modelId="{54ECED11-FAB1-4EA3-AAB2-73110E03734C}" type="parTrans" cxnId="{0CB8F761-692B-41D3-AE27-D599710E1EFD}">
      <dgm:prSet/>
      <dgm:spPr/>
      <dgm:t>
        <a:bodyPr/>
        <a:lstStyle/>
        <a:p>
          <a:endParaRPr lang="en-US"/>
        </a:p>
      </dgm:t>
    </dgm:pt>
    <dgm:pt modelId="{2C9E87ED-C3D5-4284-A1B5-4C4B6786D0E0}" type="sibTrans" cxnId="{0CB8F761-692B-41D3-AE27-D599710E1EFD}">
      <dgm:prSet/>
      <dgm:spPr/>
      <dgm:t>
        <a:bodyPr/>
        <a:lstStyle/>
        <a:p>
          <a:endParaRPr lang="en-US"/>
        </a:p>
      </dgm:t>
    </dgm:pt>
    <dgm:pt modelId="{1C56A27D-8820-4D2B-AAF6-DCF81ADE0D99}">
      <dgm:prSet phldrT="[Text]"/>
      <dgm:spPr/>
      <dgm:t>
        <a:bodyPr/>
        <a:lstStyle/>
        <a:p>
          <a:r>
            <a:rPr lang="en-US" b="1" dirty="0"/>
            <a:t>Provide individuals with notification that describes what communication and language assistance is available, in what languages the assistance is available, and to whom they are available</a:t>
          </a:r>
          <a:endParaRPr lang="en-US" dirty="0"/>
        </a:p>
      </dgm:t>
    </dgm:pt>
    <dgm:pt modelId="{3C57BD2C-BC32-4805-8FAD-79607483B91F}" type="parTrans" cxnId="{0B268404-B8D7-4E4B-83FE-A7C78A60FC7C}">
      <dgm:prSet/>
      <dgm:spPr/>
      <dgm:t>
        <a:bodyPr/>
        <a:lstStyle/>
        <a:p>
          <a:endParaRPr lang="en-US"/>
        </a:p>
      </dgm:t>
    </dgm:pt>
    <dgm:pt modelId="{8B0D8AA4-C8DF-47E1-9E27-3ED8E35C0F00}" type="sibTrans" cxnId="{0B268404-B8D7-4E4B-83FE-A7C78A60FC7C}">
      <dgm:prSet/>
      <dgm:spPr/>
      <dgm:t>
        <a:bodyPr/>
        <a:lstStyle/>
        <a:p>
          <a:endParaRPr lang="en-US"/>
        </a:p>
      </dgm:t>
    </dgm:pt>
    <dgm:pt modelId="{50C24CAA-7CDB-411A-9409-768D5FBEAAEA}">
      <dgm:prSet phldrT="[Text]"/>
      <dgm:spPr/>
      <dgm:t>
        <a:bodyPr/>
        <a:lstStyle/>
        <a:p>
          <a:r>
            <a:rPr lang="en-US" b="1" dirty="0"/>
            <a:t>Provide financial and/or human resource (e.g., time off) incentives to staff who complete interpreter training and meet assessment criteria</a:t>
          </a:r>
          <a:endParaRPr lang="en-US" dirty="0"/>
        </a:p>
      </dgm:t>
    </dgm:pt>
    <dgm:pt modelId="{67DDC7ED-89D6-48EB-A9FA-11C4EF43A995}" type="parTrans" cxnId="{7B58EA03-2B55-484C-A29D-DF9F41DD1922}">
      <dgm:prSet/>
      <dgm:spPr/>
      <dgm:t>
        <a:bodyPr/>
        <a:lstStyle/>
        <a:p>
          <a:endParaRPr lang="en-US"/>
        </a:p>
      </dgm:t>
    </dgm:pt>
    <dgm:pt modelId="{0A4285BC-D979-48BC-BA8D-80D88402A7B4}" type="sibTrans" cxnId="{7B58EA03-2B55-484C-A29D-DF9F41DD1922}">
      <dgm:prSet/>
      <dgm:spPr/>
      <dgm:t>
        <a:bodyPr/>
        <a:lstStyle/>
        <a:p>
          <a:endParaRPr lang="en-US"/>
        </a:p>
      </dgm:t>
    </dgm:pt>
    <dgm:pt modelId="{C187CB5B-E8F1-486E-96D3-CCE308084D07}">
      <dgm:prSet phldrT="[Text]"/>
      <dgm:spPr/>
      <dgm:t>
        <a:bodyPr/>
        <a:lstStyle/>
        <a:p>
          <a:r>
            <a:rPr lang="en-US" b="1" dirty="0"/>
            <a:t>Formalize processes for translating materials into languages other than English and for evaluating the quality of these translations</a:t>
          </a:r>
          <a:endParaRPr lang="en-US" dirty="0"/>
        </a:p>
      </dgm:t>
    </dgm:pt>
    <dgm:pt modelId="{B7C54773-D0ED-47CA-B0ED-A75060AE3236}" type="parTrans" cxnId="{B55CA227-1A02-4C81-8CF6-31B77E0A2AA8}">
      <dgm:prSet/>
      <dgm:spPr/>
      <dgm:t>
        <a:bodyPr/>
        <a:lstStyle/>
        <a:p>
          <a:endParaRPr lang="en-US"/>
        </a:p>
      </dgm:t>
    </dgm:pt>
    <dgm:pt modelId="{C4FBB403-E556-4325-A290-547D98D14636}" type="sibTrans" cxnId="{B55CA227-1A02-4C81-8CF6-31B77E0A2AA8}">
      <dgm:prSet/>
      <dgm:spPr/>
      <dgm:t>
        <a:bodyPr/>
        <a:lstStyle/>
        <a:p>
          <a:endParaRPr lang="en-US"/>
        </a:p>
      </dgm:t>
    </dgm:pt>
    <dgm:pt modelId="{F6D48F39-3830-4624-9FC3-C6599F028095}">
      <dgm:prSet phldrT="[Text]"/>
      <dgm:spPr/>
      <dgm:t>
        <a:bodyPr/>
        <a:lstStyle/>
        <a:p>
          <a:r>
            <a:rPr lang="en-US" b="1" dirty="0"/>
            <a:t>Require that all individuals serving as interpreters complete certification</a:t>
          </a:r>
          <a:r>
            <a:rPr lang="en-US" dirty="0"/>
            <a:t> </a:t>
          </a:r>
        </a:p>
      </dgm:t>
    </dgm:pt>
    <dgm:pt modelId="{2C79D147-C7B0-4C0E-9602-2F702C06F4E2}" type="parTrans" cxnId="{57925D8E-8E83-49FA-9F3E-0ECBB33463A5}">
      <dgm:prSet/>
      <dgm:spPr/>
      <dgm:t>
        <a:bodyPr/>
        <a:lstStyle/>
        <a:p>
          <a:endParaRPr lang="en-US"/>
        </a:p>
      </dgm:t>
    </dgm:pt>
    <dgm:pt modelId="{BDA55878-1FC8-4C9D-8568-A491A7A0D5F1}" type="sibTrans" cxnId="{57925D8E-8E83-49FA-9F3E-0ECBB33463A5}">
      <dgm:prSet/>
      <dgm:spPr/>
      <dgm:t>
        <a:bodyPr/>
        <a:lstStyle/>
        <a:p>
          <a:endParaRPr lang="en-US"/>
        </a:p>
      </dgm:t>
    </dgm:pt>
    <dgm:pt modelId="{6A90CE5F-095F-4E42-A85E-F3F7E06625E6}" type="pres">
      <dgm:prSet presAssocID="{566FAF60-DFCD-4FF6-9E0D-66BCB79B8889}" presName="Name0" presStyleCnt="0">
        <dgm:presLayoutVars>
          <dgm:dir/>
          <dgm:resizeHandles val="exact"/>
        </dgm:presLayoutVars>
      </dgm:prSet>
      <dgm:spPr/>
    </dgm:pt>
    <dgm:pt modelId="{8D67377C-C38C-4D99-BFCC-A00FE8087D04}" type="pres">
      <dgm:prSet presAssocID="{B653A138-0F21-45F8-B790-6930D07FA31B}" presName="composite" presStyleCnt="0"/>
      <dgm:spPr/>
    </dgm:pt>
    <dgm:pt modelId="{FFF5A84B-4353-4814-8F52-0F2A3DBE7258}" type="pres">
      <dgm:prSet presAssocID="{B653A138-0F21-45F8-B790-6930D07FA31B}" presName="rect1" presStyleLbl="trAlignAcc1" presStyleIdx="0" presStyleCnt="6">
        <dgm:presLayoutVars>
          <dgm:bulletEnabled val="1"/>
        </dgm:presLayoutVars>
      </dgm:prSet>
      <dgm:spPr/>
    </dgm:pt>
    <dgm:pt modelId="{2E53906C-5A15-4781-AE9E-3EBD07E5ACB8}" type="pres">
      <dgm:prSet presAssocID="{B653A138-0F21-45F8-B790-6930D07FA31B}"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People using sign language"/>
        </a:ext>
      </dgm:extLst>
    </dgm:pt>
    <dgm:pt modelId="{462DF7AB-B79B-4649-AE4C-2E09D3B4037D}" type="pres">
      <dgm:prSet presAssocID="{4CB6B6AB-01C4-4C98-9C7D-F1C426D84E70}" presName="sibTrans" presStyleCnt="0"/>
      <dgm:spPr/>
    </dgm:pt>
    <dgm:pt modelId="{C0435E93-F118-4489-968E-F87AC095925C}" type="pres">
      <dgm:prSet presAssocID="{CEC1ED2F-5AFF-4887-92D8-A696B47FD2EC}" presName="composite" presStyleCnt="0"/>
      <dgm:spPr/>
    </dgm:pt>
    <dgm:pt modelId="{049D99B9-CE40-4788-9460-9E11807B91BD}" type="pres">
      <dgm:prSet presAssocID="{CEC1ED2F-5AFF-4887-92D8-A696B47FD2EC}" presName="rect1" presStyleLbl="trAlignAcc1" presStyleIdx="1" presStyleCnt="6">
        <dgm:presLayoutVars>
          <dgm:bulletEnabled val="1"/>
        </dgm:presLayoutVars>
      </dgm:prSet>
      <dgm:spPr/>
    </dgm:pt>
    <dgm:pt modelId="{A5F4A3E4-5287-47BB-9BFB-1E16C16CC890}" type="pres">
      <dgm:prSet presAssocID="{CEC1ED2F-5AFF-4887-92D8-A696B47FD2EC}" presName="rect2" presStyleLbl="fgImgPlace1" presStyleIdx="1" presStyleCnt="6"/>
      <dgm:spPr>
        <a:blipFill>
          <a:blip xmlns:r="http://schemas.openxmlformats.org/officeDocument/2006/relationships" r:embed="rId2"/>
          <a:srcRect/>
          <a:stretch>
            <a:fillRect l="-80000" r="-80000"/>
          </a:stretch>
        </a:blipFill>
      </dgm:spPr>
      <dgm:extLst>
        <a:ext uri="{E40237B7-FDA0-4F09-8148-C483321AD2D9}">
          <dgm14:cNvPr xmlns:dgm14="http://schemas.microsoft.com/office/drawing/2010/diagram" id="0" name="" descr="Healthcare colleagues meeting"/>
        </a:ext>
      </dgm:extLst>
    </dgm:pt>
    <dgm:pt modelId="{D7BB6FBF-6553-43AD-8999-C852905C76F7}" type="pres">
      <dgm:prSet presAssocID="{2C9E87ED-C3D5-4284-A1B5-4C4B6786D0E0}" presName="sibTrans" presStyleCnt="0"/>
      <dgm:spPr/>
    </dgm:pt>
    <dgm:pt modelId="{DF7211C1-08D8-41D9-A540-03F6FDEBF893}" type="pres">
      <dgm:prSet presAssocID="{1C56A27D-8820-4D2B-AAF6-DCF81ADE0D99}" presName="composite" presStyleCnt="0"/>
      <dgm:spPr/>
    </dgm:pt>
    <dgm:pt modelId="{79236BCE-7A1B-4255-96DE-8B4492048DF9}" type="pres">
      <dgm:prSet presAssocID="{1C56A27D-8820-4D2B-AAF6-DCF81ADE0D99}" presName="rect1" presStyleLbl="trAlignAcc1" presStyleIdx="2" presStyleCnt="6">
        <dgm:presLayoutVars>
          <dgm:bulletEnabled val="1"/>
        </dgm:presLayoutVars>
      </dgm:prSet>
      <dgm:spPr/>
    </dgm:pt>
    <dgm:pt modelId="{3734863B-4140-4A72-8D03-A4490B56497A}" type="pres">
      <dgm:prSet presAssocID="{1C56A27D-8820-4D2B-AAF6-DCF81ADE0D99}"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Female doctor talking with patients"/>
        </a:ext>
      </dgm:extLst>
    </dgm:pt>
    <dgm:pt modelId="{187BE4E7-3939-4FBB-AC80-9388BE66C3C8}" type="pres">
      <dgm:prSet presAssocID="{8B0D8AA4-C8DF-47E1-9E27-3ED8E35C0F00}" presName="sibTrans" presStyleCnt="0"/>
      <dgm:spPr/>
    </dgm:pt>
    <dgm:pt modelId="{2E050BE2-1A1B-462C-98D2-0D733204A558}" type="pres">
      <dgm:prSet presAssocID="{F6D48F39-3830-4624-9FC3-C6599F028095}" presName="composite" presStyleCnt="0"/>
      <dgm:spPr/>
    </dgm:pt>
    <dgm:pt modelId="{EA52F1D9-CCF9-478B-BD73-6F0FF1F06A4E}" type="pres">
      <dgm:prSet presAssocID="{F6D48F39-3830-4624-9FC3-C6599F028095}" presName="rect1" presStyleLbl="trAlignAcc1" presStyleIdx="3" presStyleCnt="6">
        <dgm:presLayoutVars>
          <dgm:bulletEnabled val="1"/>
        </dgm:presLayoutVars>
      </dgm:prSet>
      <dgm:spPr/>
    </dgm:pt>
    <dgm:pt modelId="{770C326A-185D-4E3B-AA92-B06127F39D58}" type="pres">
      <dgm:prSet presAssocID="{F6D48F39-3830-4624-9FC3-C6599F028095}" presName="rect2" presStyleLbl="fgImgPlace1" presStyleIdx="3" presStyleCnt="6"/>
      <dgm:spPr>
        <a:blipFill>
          <a:blip xmlns:r="http://schemas.openxmlformats.org/officeDocument/2006/relationships" r:embed="rId4"/>
          <a:srcRect/>
          <a:stretch>
            <a:fillRect l="-63000" r="-63000"/>
          </a:stretch>
        </a:blipFill>
      </dgm:spPr>
      <dgm:extLst>
        <a:ext uri="{E40237B7-FDA0-4F09-8148-C483321AD2D9}">
          <dgm14:cNvPr xmlns:dgm14="http://schemas.microsoft.com/office/drawing/2010/diagram" id="0" name="" descr="Researchers in a boardroom discussing"/>
        </a:ext>
      </dgm:extLst>
    </dgm:pt>
    <dgm:pt modelId="{3D7D65D6-1898-4A3F-A4CC-064459138037}" type="pres">
      <dgm:prSet presAssocID="{BDA55878-1FC8-4C9D-8568-A491A7A0D5F1}" presName="sibTrans" presStyleCnt="0"/>
      <dgm:spPr/>
    </dgm:pt>
    <dgm:pt modelId="{19111C1D-757D-4E27-B910-8C794EA25F68}" type="pres">
      <dgm:prSet presAssocID="{50C24CAA-7CDB-411A-9409-768D5FBEAAEA}" presName="composite" presStyleCnt="0"/>
      <dgm:spPr/>
    </dgm:pt>
    <dgm:pt modelId="{EBA13943-3877-494A-A648-499F736E44E3}" type="pres">
      <dgm:prSet presAssocID="{50C24CAA-7CDB-411A-9409-768D5FBEAAEA}" presName="rect1" presStyleLbl="trAlignAcc1" presStyleIdx="4" presStyleCnt="6">
        <dgm:presLayoutVars>
          <dgm:bulletEnabled val="1"/>
        </dgm:presLayoutVars>
      </dgm:prSet>
      <dgm:spPr/>
    </dgm:pt>
    <dgm:pt modelId="{BA780B47-F7A2-45F7-885A-4BD6918FBE9E}" type="pres">
      <dgm:prSet presAssocID="{50C24CAA-7CDB-411A-9409-768D5FBEAAEA}"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Healthcare worker typing on laptop"/>
        </a:ext>
      </dgm:extLst>
    </dgm:pt>
    <dgm:pt modelId="{43E67E1B-2261-4FD9-AF82-2F1664D512C4}" type="pres">
      <dgm:prSet presAssocID="{0A4285BC-D979-48BC-BA8D-80D88402A7B4}" presName="sibTrans" presStyleCnt="0"/>
      <dgm:spPr/>
    </dgm:pt>
    <dgm:pt modelId="{08060732-E378-4A64-9083-2C2B5D8DE022}" type="pres">
      <dgm:prSet presAssocID="{C187CB5B-E8F1-486E-96D3-CCE308084D07}" presName="composite" presStyleCnt="0"/>
      <dgm:spPr/>
    </dgm:pt>
    <dgm:pt modelId="{4FBEBABD-DB25-4317-8376-4F82E1932915}" type="pres">
      <dgm:prSet presAssocID="{C187CB5B-E8F1-486E-96D3-CCE308084D07}" presName="rect1" presStyleLbl="trAlignAcc1" presStyleIdx="5" presStyleCnt="6">
        <dgm:presLayoutVars>
          <dgm:bulletEnabled val="1"/>
        </dgm:presLayoutVars>
      </dgm:prSet>
      <dgm:spPr/>
    </dgm:pt>
    <dgm:pt modelId="{5DA786CA-B66E-4EBC-8E5C-381AC07583BD}" type="pres">
      <dgm:prSet presAssocID="{C187CB5B-E8F1-486E-96D3-CCE308084D07}" presName="rect2" presStyleLbl="fgImgPlace1" presStyleIdx="5" presStyleCnt="6"/>
      <dgm:spPr>
        <a:blipFill>
          <a:blip xmlns:r="http://schemas.openxmlformats.org/officeDocument/2006/relationships" r:embed="rId6"/>
          <a:srcRect/>
          <a:stretch>
            <a:fillRect l="-62000" r="-62000"/>
          </a:stretch>
        </a:blipFill>
      </dgm:spPr>
      <dgm:extLst>
        <a:ext uri="{E40237B7-FDA0-4F09-8148-C483321AD2D9}">
          <dgm14:cNvPr xmlns:dgm14="http://schemas.microsoft.com/office/drawing/2010/diagram" id="0" name="" descr="Hand reading Braille"/>
        </a:ext>
      </dgm:extLst>
    </dgm:pt>
  </dgm:ptLst>
  <dgm:cxnLst>
    <dgm:cxn modelId="{7B58EA03-2B55-484C-A29D-DF9F41DD1922}" srcId="{566FAF60-DFCD-4FF6-9E0D-66BCB79B8889}" destId="{50C24CAA-7CDB-411A-9409-768D5FBEAAEA}" srcOrd="4" destOrd="0" parTransId="{67DDC7ED-89D6-48EB-A9FA-11C4EF43A995}" sibTransId="{0A4285BC-D979-48BC-BA8D-80D88402A7B4}"/>
    <dgm:cxn modelId="{0B268404-B8D7-4E4B-83FE-A7C78A60FC7C}" srcId="{566FAF60-DFCD-4FF6-9E0D-66BCB79B8889}" destId="{1C56A27D-8820-4D2B-AAF6-DCF81ADE0D99}" srcOrd="2" destOrd="0" parTransId="{3C57BD2C-BC32-4805-8FAD-79607483B91F}" sibTransId="{8B0D8AA4-C8DF-47E1-9E27-3ED8E35C0F00}"/>
    <dgm:cxn modelId="{62870127-53B0-4B85-9E0C-338FE9701B7B}" type="presOf" srcId="{1C56A27D-8820-4D2B-AAF6-DCF81ADE0D99}" destId="{79236BCE-7A1B-4255-96DE-8B4492048DF9}" srcOrd="0" destOrd="0" presId="urn:microsoft.com/office/officeart/2008/layout/PictureStrips"/>
    <dgm:cxn modelId="{B55CA227-1A02-4C81-8CF6-31B77E0A2AA8}" srcId="{566FAF60-DFCD-4FF6-9E0D-66BCB79B8889}" destId="{C187CB5B-E8F1-486E-96D3-CCE308084D07}" srcOrd="5" destOrd="0" parTransId="{B7C54773-D0ED-47CA-B0ED-A75060AE3236}" sibTransId="{C4FBB403-E556-4325-A290-547D98D14636}"/>
    <dgm:cxn modelId="{5A6BA134-F529-4EDE-AD13-DABD18BB0FA6}" type="presOf" srcId="{B653A138-0F21-45F8-B790-6930D07FA31B}" destId="{FFF5A84B-4353-4814-8F52-0F2A3DBE7258}" srcOrd="0" destOrd="0" presId="urn:microsoft.com/office/officeart/2008/layout/PictureStrips"/>
    <dgm:cxn modelId="{DFA3C340-0BC4-4E51-995A-5DFF2B56C97C}" srcId="{566FAF60-DFCD-4FF6-9E0D-66BCB79B8889}" destId="{B653A138-0F21-45F8-B790-6930D07FA31B}" srcOrd="0" destOrd="0" parTransId="{B8FA4467-53A7-468E-994F-75853A9E3586}" sibTransId="{4CB6B6AB-01C4-4C98-9C7D-F1C426D84E70}"/>
    <dgm:cxn modelId="{0CB8F761-692B-41D3-AE27-D599710E1EFD}" srcId="{566FAF60-DFCD-4FF6-9E0D-66BCB79B8889}" destId="{CEC1ED2F-5AFF-4887-92D8-A696B47FD2EC}" srcOrd="1" destOrd="0" parTransId="{54ECED11-FAB1-4EA3-AAB2-73110E03734C}" sibTransId="{2C9E87ED-C3D5-4284-A1B5-4C4B6786D0E0}"/>
    <dgm:cxn modelId="{87F6FC66-A1A4-40A4-A675-8CD5DA088BC7}" type="presOf" srcId="{50C24CAA-7CDB-411A-9409-768D5FBEAAEA}" destId="{EBA13943-3877-494A-A648-499F736E44E3}" srcOrd="0" destOrd="0" presId="urn:microsoft.com/office/officeart/2008/layout/PictureStrips"/>
    <dgm:cxn modelId="{17B3787C-3CC5-4AB7-B922-F682AF1A4ED4}" type="presOf" srcId="{C187CB5B-E8F1-486E-96D3-CCE308084D07}" destId="{4FBEBABD-DB25-4317-8376-4F82E1932915}" srcOrd="0" destOrd="0" presId="urn:microsoft.com/office/officeart/2008/layout/PictureStrips"/>
    <dgm:cxn modelId="{57925D8E-8E83-49FA-9F3E-0ECBB33463A5}" srcId="{566FAF60-DFCD-4FF6-9E0D-66BCB79B8889}" destId="{F6D48F39-3830-4624-9FC3-C6599F028095}" srcOrd="3" destOrd="0" parTransId="{2C79D147-C7B0-4C0E-9602-2F702C06F4E2}" sibTransId="{BDA55878-1FC8-4C9D-8568-A491A7A0D5F1}"/>
    <dgm:cxn modelId="{524A1BB1-E240-4658-A81C-D4250B97D8D1}" type="presOf" srcId="{CEC1ED2F-5AFF-4887-92D8-A696B47FD2EC}" destId="{049D99B9-CE40-4788-9460-9E11807B91BD}" srcOrd="0" destOrd="0" presId="urn:microsoft.com/office/officeart/2008/layout/PictureStrips"/>
    <dgm:cxn modelId="{C26C4BB3-0F61-4493-BBA9-2B97FBB8BC11}" type="presOf" srcId="{F6D48F39-3830-4624-9FC3-C6599F028095}" destId="{EA52F1D9-CCF9-478B-BD73-6F0FF1F06A4E}" srcOrd="0" destOrd="0" presId="urn:microsoft.com/office/officeart/2008/layout/PictureStrips"/>
    <dgm:cxn modelId="{55D7E3B5-ECD6-4B7C-808D-54FEAF222079}" type="presOf" srcId="{566FAF60-DFCD-4FF6-9E0D-66BCB79B8889}" destId="{6A90CE5F-095F-4E42-A85E-F3F7E06625E6}" srcOrd="0" destOrd="0" presId="urn:microsoft.com/office/officeart/2008/layout/PictureStrips"/>
    <dgm:cxn modelId="{CB9A75A3-CFE7-4074-A40F-F0602DED1183}" type="presParOf" srcId="{6A90CE5F-095F-4E42-A85E-F3F7E06625E6}" destId="{8D67377C-C38C-4D99-BFCC-A00FE8087D04}" srcOrd="0" destOrd="0" presId="urn:microsoft.com/office/officeart/2008/layout/PictureStrips"/>
    <dgm:cxn modelId="{A47ED121-D911-4FBB-9B83-59F67C09B1E6}" type="presParOf" srcId="{8D67377C-C38C-4D99-BFCC-A00FE8087D04}" destId="{FFF5A84B-4353-4814-8F52-0F2A3DBE7258}" srcOrd="0" destOrd="0" presId="urn:microsoft.com/office/officeart/2008/layout/PictureStrips"/>
    <dgm:cxn modelId="{8E766E67-1A7A-41E7-8D01-0F5A41393EB6}" type="presParOf" srcId="{8D67377C-C38C-4D99-BFCC-A00FE8087D04}" destId="{2E53906C-5A15-4781-AE9E-3EBD07E5ACB8}" srcOrd="1" destOrd="0" presId="urn:microsoft.com/office/officeart/2008/layout/PictureStrips"/>
    <dgm:cxn modelId="{054CA46A-9087-4E53-89F7-08858D691EFF}" type="presParOf" srcId="{6A90CE5F-095F-4E42-A85E-F3F7E06625E6}" destId="{462DF7AB-B79B-4649-AE4C-2E09D3B4037D}" srcOrd="1" destOrd="0" presId="urn:microsoft.com/office/officeart/2008/layout/PictureStrips"/>
    <dgm:cxn modelId="{B5C8D603-C8ED-4DCC-8E2A-B4BB15052C67}" type="presParOf" srcId="{6A90CE5F-095F-4E42-A85E-F3F7E06625E6}" destId="{C0435E93-F118-4489-968E-F87AC095925C}" srcOrd="2" destOrd="0" presId="urn:microsoft.com/office/officeart/2008/layout/PictureStrips"/>
    <dgm:cxn modelId="{A638EAEB-CCF2-4ADB-8518-EFE18965DA36}" type="presParOf" srcId="{C0435E93-F118-4489-968E-F87AC095925C}" destId="{049D99B9-CE40-4788-9460-9E11807B91BD}" srcOrd="0" destOrd="0" presId="urn:microsoft.com/office/officeart/2008/layout/PictureStrips"/>
    <dgm:cxn modelId="{F42BDAB6-7FC4-4671-B707-03CB485D252B}" type="presParOf" srcId="{C0435E93-F118-4489-968E-F87AC095925C}" destId="{A5F4A3E4-5287-47BB-9BFB-1E16C16CC890}" srcOrd="1" destOrd="0" presId="urn:microsoft.com/office/officeart/2008/layout/PictureStrips"/>
    <dgm:cxn modelId="{4547913E-988F-41F3-BBB3-04CAC49ADC87}" type="presParOf" srcId="{6A90CE5F-095F-4E42-A85E-F3F7E06625E6}" destId="{D7BB6FBF-6553-43AD-8999-C852905C76F7}" srcOrd="3" destOrd="0" presId="urn:microsoft.com/office/officeart/2008/layout/PictureStrips"/>
    <dgm:cxn modelId="{527FDE4D-4DC2-4605-A9AC-7EABCE716FBD}" type="presParOf" srcId="{6A90CE5F-095F-4E42-A85E-F3F7E06625E6}" destId="{DF7211C1-08D8-41D9-A540-03F6FDEBF893}" srcOrd="4" destOrd="0" presId="urn:microsoft.com/office/officeart/2008/layout/PictureStrips"/>
    <dgm:cxn modelId="{686E413C-F168-418A-A2D6-ECE1F3938DE1}" type="presParOf" srcId="{DF7211C1-08D8-41D9-A540-03F6FDEBF893}" destId="{79236BCE-7A1B-4255-96DE-8B4492048DF9}" srcOrd="0" destOrd="0" presId="urn:microsoft.com/office/officeart/2008/layout/PictureStrips"/>
    <dgm:cxn modelId="{6FBD4984-EF6A-4EDC-A256-C72CA1B8DD7B}" type="presParOf" srcId="{DF7211C1-08D8-41D9-A540-03F6FDEBF893}" destId="{3734863B-4140-4A72-8D03-A4490B56497A}" srcOrd="1" destOrd="0" presId="urn:microsoft.com/office/officeart/2008/layout/PictureStrips"/>
    <dgm:cxn modelId="{E54ED384-801D-41E5-9405-1121F1C4E81D}" type="presParOf" srcId="{6A90CE5F-095F-4E42-A85E-F3F7E06625E6}" destId="{187BE4E7-3939-4FBB-AC80-9388BE66C3C8}" srcOrd="5" destOrd="0" presId="urn:microsoft.com/office/officeart/2008/layout/PictureStrips"/>
    <dgm:cxn modelId="{E05E74D8-A285-49B6-BFF7-674C515260C3}" type="presParOf" srcId="{6A90CE5F-095F-4E42-A85E-F3F7E06625E6}" destId="{2E050BE2-1A1B-462C-98D2-0D733204A558}" srcOrd="6" destOrd="0" presId="urn:microsoft.com/office/officeart/2008/layout/PictureStrips"/>
    <dgm:cxn modelId="{33183D54-5986-4EE3-80B5-6029D962C502}" type="presParOf" srcId="{2E050BE2-1A1B-462C-98D2-0D733204A558}" destId="{EA52F1D9-CCF9-478B-BD73-6F0FF1F06A4E}" srcOrd="0" destOrd="0" presId="urn:microsoft.com/office/officeart/2008/layout/PictureStrips"/>
    <dgm:cxn modelId="{7E6926F1-6B54-435A-8891-D812762E5412}" type="presParOf" srcId="{2E050BE2-1A1B-462C-98D2-0D733204A558}" destId="{770C326A-185D-4E3B-AA92-B06127F39D58}" srcOrd="1" destOrd="0" presId="urn:microsoft.com/office/officeart/2008/layout/PictureStrips"/>
    <dgm:cxn modelId="{0FD4B103-51AD-4140-B3D1-2E1BA7A3257D}" type="presParOf" srcId="{6A90CE5F-095F-4E42-A85E-F3F7E06625E6}" destId="{3D7D65D6-1898-4A3F-A4CC-064459138037}" srcOrd="7" destOrd="0" presId="urn:microsoft.com/office/officeart/2008/layout/PictureStrips"/>
    <dgm:cxn modelId="{6FC1E01B-FEF7-4CBF-97D8-77DA9DEAC1DC}" type="presParOf" srcId="{6A90CE5F-095F-4E42-A85E-F3F7E06625E6}" destId="{19111C1D-757D-4E27-B910-8C794EA25F68}" srcOrd="8" destOrd="0" presId="urn:microsoft.com/office/officeart/2008/layout/PictureStrips"/>
    <dgm:cxn modelId="{599E33E0-9C44-433E-90A2-7D08EC84566B}" type="presParOf" srcId="{19111C1D-757D-4E27-B910-8C794EA25F68}" destId="{EBA13943-3877-494A-A648-499F736E44E3}" srcOrd="0" destOrd="0" presId="urn:microsoft.com/office/officeart/2008/layout/PictureStrips"/>
    <dgm:cxn modelId="{7852EA88-A800-4E93-9B7C-4072F4ED9B48}" type="presParOf" srcId="{19111C1D-757D-4E27-B910-8C794EA25F68}" destId="{BA780B47-F7A2-45F7-885A-4BD6918FBE9E}" srcOrd="1" destOrd="0" presId="urn:microsoft.com/office/officeart/2008/layout/PictureStrips"/>
    <dgm:cxn modelId="{81AABF05-A142-433E-91DE-FD840D15B4BA}" type="presParOf" srcId="{6A90CE5F-095F-4E42-A85E-F3F7E06625E6}" destId="{43E67E1B-2261-4FD9-AF82-2F1664D512C4}" srcOrd="9" destOrd="0" presId="urn:microsoft.com/office/officeart/2008/layout/PictureStrips"/>
    <dgm:cxn modelId="{192B4BFB-8D5A-416C-AE65-E81B20F3D10A}" type="presParOf" srcId="{6A90CE5F-095F-4E42-A85E-F3F7E06625E6}" destId="{08060732-E378-4A64-9083-2C2B5D8DE022}" srcOrd="10" destOrd="0" presId="urn:microsoft.com/office/officeart/2008/layout/PictureStrips"/>
    <dgm:cxn modelId="{23A102CF-DB89-48C5-B373-AB102EB6088A}" type="presParOf" srcId="{08060732-E378-4A64-9083-2C2B5D8DE022}" destId="{4FBEBABD-DB25-4317-8376-4F82E1932915}" srcOrd="0" destOrd="0" presId="urn:microsoft.com/office/officeart/2008/layout/PictureStrips"/>
    <dgm:cxn modelId="{80F5F7B7-80E3-4883-AC73-C89A3D291E1F}" type="presParOf" srcId="{08060732-E378-4A64-9083-2C2B5D8DE022}" destId="{5DA786CA-B66E-4EBC-8E5C-381AC07583BD}"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3D9BE-3F27-49EB-98C7-722540C0F349}">
      <dsp:nvSpPr>
        <dsp:cNvPr id="0" name=""/>
        <dsp:cNvSpPr/>
      </dsp:nvSpPr>
      <dsp:spPr>
        <a:xfrm>
          <a:off x="0" y="815277"/>
          <a:ext cx="10436927" cy="4174770"/>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062E0B-8065-40F6-895A-755E52081903}">
      <dsp:nvSpPr>
        <dsp:cNvPr id="0" name=""/>
        <dsp:cNvSpPr/>
      </dsp:nvSpPr>
      <dsp:spPr>
        <a:xfrm>
          <a:off x="1252431" y="1545861"/>
          <a:ext cx="3444185" cy="20456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Personal health literacy </a:t>
          </a:r>
          <a:r>
            <a:rPr lang="en-US" sz="1800" b="0" i="0" kern="1200" dirty="0"/>
            <a:t>is the degree to which individuals have the </a:t>
          </a:r>
          <a:r>
            <a:rPr lang="en-US" sz="1800" b="1" i="0" kern="1200" dirty="0">
              <a:solidFill>
                <a:schemeClr val="accent4"/>
              </a:solidFill>
            </a:rPr>
            <a:t>ability</a:t>
          </a:r>
          <a:r>
            <a:rPr lang="en-US" sz="1800" b="0" i="0" kern="1200" dirty="0"/>
            <a:t> to find, understand, and use information and services to inform health-related decisions and actions for themselves and others.</a:t>
          </a:r>
        </a:p>
      </dsp:txBody>
      <dsp:txXfrm>
        <a:off x="1252431" y="1545861"/>
        <a:ext cx="3444185" cy="2045637"/>
      </dsp:txXfrm>
    </dsp:sp>
    <dsp:sp modelId="{26D36436-A9C3-45B1-843D-B2914F4CCF57}">
      <dsp:nvSpPr>
        <dsp:cNvPr id="0" name=""/>
        <dsp:cNvSpPr/>
      </dsp:nvSpPr>
      <dsp:spPr>
        <a:xfrm>
          <a:off x="5218463" y="2213825"/>
          <a:ext cx="4070401" cy="204563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Organizational health literacy </a:t>
          </a:r>
          <a:r>
            <a:rPr lang="en-US" sz="1800" b="0" i="0" kern="1200" dirty="0"/>
            <a:t>is the degree to which organizations </a:t>
          </a:r>
          <a:r>
            <a:rPr lang="en-US" sz="1800" b="1" i="0" kern="1200" dirty="0">
              <a:solidFill>
                <a:schemeClr val="accent4"/>
              </a:solidFill>
            </a:rPr>
            <a:t>equitably enable </a:t>
          </a:r>
          <a:r>
            <a:rPr lang="en-US" sz="1800" b="0" i="0" kern="1200" dirty="0"/>
            <a:t>individuals to find, understand, and use information and services to inform health-related decisions and actions for themselves and others.</a:t>
          </a:r>
          <a:endParaRPr lang="en-US" sz="1800" kern="1200" dirty="0"/>
        </a:p>
      </dsp:txBody>
      <dsp:txXfrm>
        <a:off x="5218463" y="2213825"/>
        <a:ext cx="4070401" cy="2045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D41DBC-AEC0-4820-BC91-2827BE2A1C3C}">
      <dsp:nvSpPr>
        <dsp:cNvPr id="0" name=""/>
        <dsp:cNvSpPr/>
      </dsp:nvSpPr>
      <dsp:spPr>
        <a:xfrm>
          <a:off x="2279935" y="776789"/>
          <a:ext cx="5179215" cy="5179215"/>
        </a:xfrm>
        <a:prstGeom prst="blockArc">
          <a:avLst>
            <a:gd name="adj1" fmla="val 11880000"/>
            <a:gd name="adj2" fmla="val 16200000"/>
            <a:gd name="adj3" fmla="val 4637"/>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9C275B-1CB9-4102-A986-8B8060EC3154}">
      <dsp:nvSpPr>
        <dsp:cNvPr id="0" name=""/>
        <dsp:cNvSpPr/>
      </dsp:nvSpPr>
      <dsp:spPr>
        <a:xfrm>
          <a:off x="2279935" y="776789"/>
          <a:ext cx="5179215" cy="5179215"/>
        </a:xfrm>
        <a:prstGeom prst="blockArc">
          <a:avLst>
            <a:gd name="adj1" fmla="val 7560000"/>
            <a:gd name="adj2" fmla="val 11880000"/>
            <a:gd name="adj3" fmla="val 4637"/>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2C390C-0ED5-4858-B832-7B9757079504}">
      <dsp:nvSpPr>
        <dsp:cNvPr id="0" name=""/>
        <dsp:cNvSpPr/>
      </dsp:nvSpPr>
      <dsp:spPr>
        <a:xfrm>
          <a:off x="2279935" y="776789"/>
          <a:ext cx="5179215" cy="5179215"/>
        </a:xfrm>
        <a:prstGeom prst="blockArc">
          <a:avLst>
            <a:gd name="adj1" fmla="val 3240000"/>
            <a:gd name="adj2" fmla="val 7560000"/>
            <a:gd name="adj3" fmla="val 4637"/>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2BD086-883B-4534-BDEF-21B149E34D7B}">
      <dsp:nvSpPr>
        <dsp:cNvPr id="0" name=""/>
        <dsp:cNvSpPr/>
      </dsp:nvSpPr>
      <dsp:spPr>
        <a:xfrm>
          <a:off x="2279935" y="776789"/>
          <a:ext cx="5179215" cy="5179215"/>
        </a:xfrm>
        <a:prstGeom prst="blockArc">
          <a:avLst>
            <a:gd name="adj1" fmla="val 20520000"/>
            <a:gd name="adj2" fmla="val 3240000"/>
            <a:gd name="adj3" fmla="val 4637"/>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08BDC6-2A49-40E5-871E-9EC89320F568}">
      <dsp:nvSpPr>
        <dsp:cNvPr id="0" name=""/>
        <dsp:cNvSpPr/>
      </dsp:nvSpPr>
      <dsp:spPr>
        <a:xfrm>
          <a:off x="2279935" y="776789"/>
          <a:ext cx="5179215" cy="5179215"/>
        </a:xfrm>
        <a:prstGeom prst="blockArc">
          <a:avLst>
            <a:gd name="adj1" fmla="val 16200000"/>
            <a:gd name="adj2" fmla="val 20520000"/>
            <a:gd name="adj3" fmla="val 4637"/>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3A31DE-A5C7-4318-B804-53C6C2535C04}">
      <dsp:nvSpPr>
        <dsp:cNvPr id="0" name=""/>
        <dsp:cNvSpPr/>
      </dsp:nvSpPr>
      <dsp:spPr>
        <a:xfrm>
          <a:off x="3678312" y="2175165"/>
          <a:ext cx="2382461" cy="238246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Health Equity: everyone has a </a:t>
          </a:r>
          <a:r>
            <a:rPr lang="en-US" sz="1900" b="1" kern="1200" dirty="0">
              <a:solidFill>
                <a:schemeClr val="accent4"/>
              </a:solidFill>
            </a:rPr>
            <a:t>fair and just opportunity </a:t>
          </a:r>
          <a:r>
            <a:rPr lang="en-US" sz="1900" kern="1200" dirty="0"/>
            <a:t>to be as healthy as possible </a:t>
          </a:r>
        </a:p>
      </dsp:txBody>
      <dsp:txXfrm>
        <a:off x="4027215" y="2524068"/>
        <a:ext cx="1684655" cy="1684655"/>
      </dsp:txXfrm>
    </dsp:sp>
    <dsp:sp modelId="{9A7D100C-0B90-4743-986F-E9E2727C87A2}">
      <dsp:nvSpPr>
        <dsp:cNvPr id="0" name=""/>
        <dsp:cNvSpPr/>
      </dsp:nvSpPr>
      <dsp:spPr>
        <a:xfrm>
          <a:off x="4035681" y="2965"/>
          <a:ext cx="1667723" cy="166772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Listen to patients and families and engaging them in their care</a:t>
          </a:r>
          <a:endParaRPr lang="en-US" sz="1400" kern="1200" dirty="0"/>
        </a:p>
      </dsp:txBody>
      <dsp:txXfrm>
        <a:off x="4279913" y="247197"/>
        <a:ext cx="1179259" cy="1179259"/>
      </dsp:txXfrm>
    </dsp:sp>
    <dsp:sp modelId="{37FBB3A5-94B9-4452-9091-B4E35F708452}">
      <dsp:nvSpPr>
        <dsp:cNvPr id="0" name=""/>
        <dsp:cNvSpPr/>
      </dsp:nvSpPr>
      <dsp:spPr>
        <a:xfrm>
          <a:off x="6441445" y="1750855"/>
          <a:ext cx="1667723" cy="166772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Collect Race, Ethnicity and Language Preference (REAL) and Sexual Orientation and Gender Identity (SOGI) data</a:t>
          </a:r>
        </a:p>
      </dsp:txBody>
      <dsp:txXfrm>
        <a:off x="6685677" y="1995087"/>
        <a:ext cx="1179259" cy="1179259"/>
      </dsp:txXfrm>
    </dsp:sp>
    <dsp:sp modelId="{8BC6D222-0A6E-49E7-B69B-A99211F47315}">
      <dsp:nvSpPr>
        <dsp:cNvPr id="0" name=""/>
        <dsp:cNvSpPr/>
      </dsp:nvSpPr>
      <dsp:spPr>
        <a:xfrm>
          <a:off x="5522525" y="4578999"/>
          <a:ext cx="1667723" cy="166772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Conduct social drivers of health screening, connecting patients with resources, and closing the referral loop</a:t>
          </a:r>
        </a:p>
      </dsp:txBody>
      <dsp:txXfrm>
        <a:off x="5766757" y="4823231"/>
        <a:ext cx="1179259" cy="1179259"/>
      </dsp:txXfrm>
    </dsp:sp>
    <dsp:sp modelId="{ED71C593-CB47-4FA0-A01D-CFE95426E1B1}">
      <dsp:nvSpPr>
        <dsp:cNvPr id="0" name=""/>
        <dsp:cNvSpPr/>
      </dsp:nvSpPr>
      <dsp:spPr>
        <a:xfrm>
          <a:off x="2548837" y="4578999"/>
          <a:ext cx="1667723" cy="166772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Provide respectful and trauma-informed care</a:t>
          </a:r>
        </a:p>
      </dsp:txBody>
      <dsp:txXfrm>
        <a:off x="2793069" y="4823231"/>
        <a:ext cx="1179259" cy="1179259"/>
      </dsp:txXfrm>
    </dsp:sp>
    <dsp:sp modelId="{5A8D21C5-6AC4-40D4-8AD4-D2433C9FF503}">
      <dsp:nvSpPr>
        <dsp:cNvPr id="0" name=""/>
        <dsp:cNvSpPr/>
      </dsp:nvSpPr>
      <dsp:spPr>
        <a:xfrm>
          <a:off x="1629917" y="1750855"/>
          <a:ext cx="1667723" cy="166772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Provide </a:t>
          </a:r>
          <a:r>
            <a:rPr lang="en-US" sz="1400" kern="1200" dirty="0"/>
            <a:t>Culturally and Linguistically Appropriate Services (CLAS)</a:t>
          </a:r>
          <a:endParaRPr lang="en-US" sz="1400" b="0" kern="1200" dirty="0"/>
        </a:p>
      </dsp:txBody>
      <dsp:txXfrm>
        <a:off x="1874149" y="1995087"/>
        <a:ext cx="1179259" cy="11792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5A84B-4353-4814-8F52-0F2A3DBE7258}">
      <dsp:nvSpPr>
        <dsp:cNvPr id="0" name=""/>
        <dsp:cNvSpPr/>
      </dsp:nvSpPr>
      <dsp:spPr>
        <a:xfrm>
          <a:off x="429919" y="231826"/>
          <a:ext cx="3655177" cy="1142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679"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Complete an organizational assessment specific to language assistance services</a:t>
          </a:r>
          <a:r>
            <a:rPr lang="en-US" sz="1300" kern="1200" dirty="0"/>
            <a:t> </a:t>
          </a:r>
        </a:p>
      </dsp:txBody>
      <dsp:txXfrm>
        <a:off x="429919" y="231826"/>
        <a:ext cx="3655177" cy="1142242"/>
      </dsp:txXfrm>
    </dsp:sp>
    <dsp:sp modelId="{2E53906C-5A15-4781-AE9E-3EBD07E5ACB8}">
      <dsp:nvSpPr>
        <dsp:cNvPr id="0" name=""/>
        <dsp:cNvSpPr/>
      </dsp:nvSpPr>
      <dsp:spPr>
        <a:xfrm>
          <a:off x="277620" y="66835"/>
          <a:ext cx="799570" cy="119935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9D99B9-CE40-4788-9460-9E11807B91BD}">
      <dsp:nvSpPr>
        <dsp:cNvPr id="0" name=""/>
        <dsp:cNvSpPr/>
      </dsp:nvSpPr>
      <dsp:spPr>
        <a:xfrm>
          <a:off x="4433845" y="231826"/>
          <a:ext cx="3655177" cy="1142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679"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Standardize procedures for staff members and train staff in those procedures</a:t>
          </a:r>
          <a:endParaRPr lang="en-US" sz="1300" kern="1200" dirty="0"/>
        </a:p>
      </dsp:txBody>
      <dsp:txXfrm>
        <a:off x="4433845" y="231826"/>
        <a:ext cx="3655177" cy="1142242"/>
      </dsp:txXfrm>
    </dsp:sp>
    <dsp:sp modelId="{A5F4A3E4-5287-47BB-9BFB-1E16C16CC890}">
      <dsp:nvSpPr>
        <dsp:cNvPr id="0" name=""/>
        <dsp:cNvSpPr/>
      </dsp:nvSpPr>
      <dsp:spPr>
        <a:xfrm>
          <a:off x="4281545" y="66835"/>
          <a:ext cx="799570" cy="1199355"/>
        </a:xfrm>
        <a:prstGeom prst="rect">
          <a:avLst/>
        </a:prstGeom>
        <a:blipFill>
          <a:blip xmlns:r="http://schemas.openxmlformats.org/officeDocument/2006/relationships" r:embed="rId2"/>
          <a:srcRect/>
          <a:stretch>
            <a:fillRect l="-80000" r="-8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236BCE-7A1B-4255-96DE-8B4492048DF9}">
      <dsp:nvSpPr>
        <dsp:cNvPr id="0" name=""/>
        <dsp:cNvSpPr/>
      </dsp:nvSpPr>
      <dsp:spPr>
        <a:xfrm>
          <a:off x="429919" y="1669783"/>
          <a:ext cx="3655177" cy="1142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679"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Provide individuals with notification that describes what communication and language assistance is available, in what languages the assistance is available, and to whom they are available</a:t>
          </a:r>
          <a:endParaRPr lang="en-US" sz="1300" kern="1200" dirty="0"/>
        </a:p>
      </dsp:txBody>
      <dsp:txXfrm>
        <a:off x="429919" y="1669783"/>
        <a:ext cx="3655177" cy="1142242"/>
      </dsp:txXfrm>
    </dsp:sp>
    <dsp:sp modelId="{3734863B-4140-4A72-8D03-A4490B56497A}">
      <dsp:nvSpPr>
        <dsp:cNvPr id="0" name=""/>
        <dsp:cNvSpPr/>
      </dsp:nvSpPr>
      <dsp:spPr>
        <a:xfrm>
          <a:off x="277620" y="1504792"/>
          <a:ext cx="799570" cy="119935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52F1D9-CCF9-478B-BD73-6F0FF1F06A4E}">
      <dsp:nvSpPr>
        <dsp:cNvPr id="0" name=""/>
        <dsp:cNvSpPr/>
      </dsp:nvSpPr>
      <dsp:spPr>
        <a:xfrm>
          <a:off x="4433845" y="1669783"/>
          <a:ext cx="3655177" cy="1142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679"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Require that all individuals serving as interpreters complete certification</a:t>
          </a:r>
          <a:r>
            <a:rPr lang="en-US" sz="1300" kern="1200" dirty="0"/>
            <a:t> </a:t>
          </a:r>
        </a:p>
      </dsp:txBody>
      <dsp:txXfrm>
        <a:off x="4433845" y="1669783"/>
        <a:ext cx="3655177" cy="1142242"/>
      </dsp:txXfrm>
    </dsp:sp>
    <dsp:sp modelId="{770C326A-185D-4E3B-AA92-B06127F39D58}">
      <dsp:nvSpPr>
        <dsp:cNvPr id="0" name=""/>
        <dsp:cNvSpPr/>
      </dsp:nvSpPr>
      <dsp:spPr>
        <a:xfrm>
          <a:off x="4281545" y="1504792"/>
          <a:ext cx="799570" cy="1199355"/>
        </a:xfrm>
        <a:prstGeom prst="rect">
          <a:avLst/>
        </a:prstGeom>
        <a:blipFill>
          <a:blip xmlns:r="http://schemas.openxmlformats.org/officeDocument/2006/relationships" r:embed="rId4"/>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A13943-3877-494A-A648-499F736E44E3}">
      <dsp:nvSpPr>
        <dsp:cNvPr id="0" name=""/>
        <dsp:cNvSpPr/>
      </dsp:nvSpPr>
      <dsp:spPr>
        <a:xfrm>
          <a:off x="429919" y="3107740"/>
          <a:ext cx="3655177" cy="1142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679"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Provide financial and/or human resource (e.g., time off) incentives to staff who complete interpreter training and meet assessment criteria</a:t>
          </a:r>
          <a:endParaRPr lang="en-US" sz="1300" kern="1200" dirty="0"/>
        </a:p>
      </dsp:txBody>
      <dsp:txXfrm>
        <a:off x="429919" y="3107740"/>
        <a:ext cx="3655177" cy="1142242"/>
      </dsp:txXfrm>
    </dsp:sp>
    <dsp:sp modelId="{BA780B47-F7A2-45F7-885A-4BD6918FBE9E}">
      <dsp:nvSpPr>
        <dsp:cNvPr id="0" name=""/>
        <dsp:cNvSpPr/>
      </dsp:nvSpPr>
      <dsp:spPr>
        <a:xfrm>
          <a:off x="277620" y="2942749"/>
          <a:ext cx="799570" cy="119935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BEBABD-DB25-4317-8376-4F82E1932915}">
      <dsp:nvSpPr>
        <dsp:cNvPr id="0" name=""/>
        <dsp:cNvSpPr/>
      </dsp:nvSpPr>
      <dsp:spPr>
        <a:xfrm>
          <a:off x="4433845" y="3107740"/>
          <a:ext cx="3655177" cy="1142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3679"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dirty="0"/>
            <a:t>Formalize processes for translating materials into languages other than English and for evaluating the quality of these translations</a:t>
          </a:r>
          <a:endParaRPr lang="en-US" sz="1300" kern="1200" dirty="0"/>
        </a:p>
      </dsp:txBody>
      <dsp:txXfrm>
        <a:off x="4433845" y="3107740"/>
        <a:ext cx="3655177" cy="1142242"/>
      </dsp:txXfrm>
    </dsp:sp>
    <dsp:sp modelId="{5DA786CA-B66E-4EBC-8E5C-381AC07583BD}">
      <dsp:nvSpPr>
        <dsp:cNvPr id="0" name=""/>
        <dsp:cNvSpPr/>
      </dsp:nvSpPr>
      <dsp:spPr>
        <a:xfrm>
          <a:off x="4281545" y="2942749"/>
          <a:ext cx="799570" cy="1199355"/>
        </a:xfrm>
        <a:prstGeom prst="rect">
          <a:avLst/>
        </a:prstGeom>
        <a:blipFill>
          <a:blip xmlns:r="http://schemas.openxmlformats.org/officeDocument/2006/relationships" r:embed="rId6"/>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B4E37-AC8D-4FD3-910B-DB52AFA624E5}"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E1C0E-0F49-4692-A85D-BC735E49BBDE}" type="slidenum">
              <a:rPr lang="en-US" smtClean="0"/>
              <a:t>‹#›</a:t>
            </a:fld>
            <a:endParaRPr lang="en-US"/>
          </a:p>
        </p:txBody>
      </p:sp>
    </p:spTree>
    <p:extLst>
      <p:ext uri="{BB962C8B-B14F-4D97-AF65-F5344CB8AC3E}">
        <p14:creationId xmlns:p14="http://schemas.microsoft.com/office/powerpoint/2010/main" val="226084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12d7f06965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 name="Google Shape;34;g12d7f06965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38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all the building blocks of trying to advance health equity, and health literacy is a key piece! </a:t>
            </a:r>
          </a:p>
          <a:p>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11</a:t>
            </a:fld>
            <a:endParaRPr lang="en-US"/>
          </a:p>
        </p:txBody>
      </p:sp>
    </p:spTree>
    <p:extLst>
      <p:ext uri="{BB962C8B-B14F-4D97-AF65-F5344CB8AC3E}">
        <p14:creationId xmlns:p14="http://schemas.microsoft.com/office/powerpoint/2010/main" val="33848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NeueHaasGroteskDisp Pro" panose="020B0504020202020204"/>
              </a:rPr>
              <a:t>The HHS Office of Minority Health published National CLAS Standards in 2000 and updated them in 2013 to advance health equity and improve quality of care. The CLAS Standards provide health care organizations with 15 actionable steps for providing appropriate services.</a:t>
            </a:r>
          </a:p>
          <a:p>
            <a:endParaRPr lang="en-US" sz="1800" b="0" i="0" u="none" strike="noStrike" baseline="0" dirty="0">
              <a:solidFill>
                <a:srgbClr val="211D1E"/>
              </a:solidFill>
              <a:latin typeface="NeueHaasGroteskDisp Pro" panose="020B0504020202020204"/>
            </a:endParaRPr>
          </a:p>
          <a:p>
            <a:r>
              <a:rPr lang="en-US" sz="1800" b="0" i="0" u="none" strike="noStrike" baseline="0" dirty="0">
                <a:solidFill>
                  <a:srgbClr val="211D1E"/>
                </a:solidFill>
                <a:latin typeface="NeueHaasGroteskDisp Pro" panose="020B0504020202020204"/>
              </a:rPr>
              <a:t>CLAS helps advance health equity to ensure that every person can “attain his or her full health potential” and no one is “disadvantaged from achieving this potential because of social position or other socially determined circumstances.” While many factors impact health equity, providing culturally and linguistically appropriate services can be effective at improving healthcare quality and outcomes.</a:t>
            </a:r>
          </a:p>
          <a:p>
            <a:endParaRPr lang="en-US" sz="1800" b="0" i="0" u="none" strike="noStrike" baseline="0" dirty="0">
              <a:solidFill>
                <a:srgbClr val="211D1E"/>
              </a:solidFill>
              <a:latin typeface="NeueHaasGroteskDisp Pro" panose="020B0504020202020204"/>
            </a:endParaRPr>
          </a:p>
          <a:p>
            <a:pPr algn="l"/>
            <a:endParaRPr lang="en-US" sz="1800" b="0" i="0" u="none" strike="noStrike" baseline="0" dirty="0">
              <a:solidFill>
                <a:srgbClr val="000000"/>
              </a:solidFill>
              <a:latin typeface="NeueHaasGroteskDisp Pro" panose="020B0504020202020204"/>
            </a:endParaRPr>
          </a:p>
          <a:p>
            <a:r>
              <a:rPr lang="en-US" sz="1800" b="0" i="0" u="none" strike="noStrike" baseline="0" dirty="0">
                <a:solidFill>
                  <a:srgbClr val="211D1E"/>
                </a:solidFill>
                <a:latin typeface="NeueHaasGroteskDisp Pro" panose="020B0504020202020204"/>
              </a:rPr>
              <a:t>Culture plays an important role in health beliefs, behaviors, and practices as well as communication styles and treatment adherence. </a:t>
            </a:r>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12</a:t>
            </a:fld>
            <a:endParaRPr lang="en-US"/>
          </a:p>
        </p:txBody>
      </p:sp>
    </p:spTree>
    <p:extLst>
      <p:ext uri="{BB962C8B-B14F-4D97-AF65-F5344CB8AC3E}">
        <p14:creationId xmlns:p14="http://schemas.microsoft.com/office/powerpoint/2010/main" val="400006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#1 – </a:t>
            </a:r>
            <a:r>
              <a:rPr lang="en-US" dirty="0" err="1"/>
              <a:t>REaL</a:t>
            </a:r>
            <a:r>
              <a:rPr lang="en-US" dirty="0"/>
              <a:t> data, publicly available data on communities served</a:t>
            </a:r>
          </a:p>
          <a:p>
            <a:pPr algn="l"/>
            <a:r>
              <a:rPr lang="en-US" dirty="0"/>
              <a:t>#2 – Script for staff, signage, forms in multiple languages</a:t>
            </a:r>
          </a:p>
          <a:p>
            <a:pPr algn="l"/>
            <a:r>
              <a:rPr lang="en-US" dirty="0"/>
              <a:t>#3 – Free of charge translation</a:t>
            </a:r>
          </a:p>
          <a:p>
            <a:pPr algn="l"/>
            <a:r>
              <a:rPr lang="en-US" dirty="0"/>
              <a:t>#4 – Build organizational capacity</a:t>
            </a:r>
          </a:p>
          <a:p>
            <a:pPr algn="l"/>
            <a:r>
              <a:rPr lang="en-US" dirty="0"/>
              <a:t>#5 – Support staff, provide straining to all staff on what’s offered and available and how patients/families can access it </a:t>
            </a:r>
          </a:p>
        </p:txBody>
      </p:sp>
      <p:sp>
        <p:nvSpPr>
          <p:cNvPr id="4" name="Slide Number Placeholder 3"/>
          <p:cNvSpPr>
            <a:spLocks noGrp="1"/>
          </p:cNvSpPr>
          <p:nvPr>
            <p:ph type="sldNum" sz="quarter" idx="5"/>
          </p:nvPr>
        </p:nvSpPr>
        <p:spPr/>
        <p:txBody>
          <a:bodyPr/>
          <a:lstStyle/>
          <a:p>
            <a:fld id="{1D3E1C0E-0F49-4692-A85D-BC735E49BBDE}" type="slidenum">
              <a:rPr lang="en-US" smtClean="0"/>
              <a:t>13</a:t>
            </a:fld>
            <a:endParaRPr lang="en-US"/>
          </a:p>
        </p:txBody>
      </p:sp>
    </p:spTree>
    <p:extLst>
      <p:ext uri="{BB962C8B-B14F-4D97-AF65-F5344CB8AC3E}">
        <p14:creationId xmlns:p14="http://schemas.microsoft.com/office/powerpoint/2010/main" val="415518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Canadian organization made a nice toolkit and developed this image of health literacy and how it can help protect against health problems and risks and it talks about all the dimensions I covered earlier: </a:t>
            </a:r>
          </a:p>
          <a:p>
            <a:endParaRPr lang="en-US" dirty="0"/>
          </a:p>
          <a:p>
            <a:r>
              <a:rPr lang="en-US" dirty="0"/>
              <a:t>Considering personal values, preferences</a:t>
            </a:r>
          </a:p>
          <a:p>
            <a:r>
              <a:rPr lang="en-US" dirty="0"/>
              <a:t>Respecting cultural backgrounds and beliefs</a:t>
            </a:r>
          </a:p>
          <a:p>
            <a:r>
              <a:rPr lang="en-US" dirty="0"/>
              <a:t>Encouraging how one understands information – use plain writing, speech, follow-up with appropriate resources and materials, think about using technology but also understand that it can be a barrier to (digital literacy is a whole other issue), and make sure it’s easy for people to find their way around both physically and using information (think about signage – someone didn’t know to go to the radiology department because that’s where you get an x-ray)</a:t>
            </a:r>
          </a:p>
          <a:p>
            <a:endParaRPr lang="en-US" dirty="0"/>
          </a:p>
          <a:p>
            <a:r>
              <a:rPr lang="en-US" dirty="0"/>
              <a:t>Partnering with patients, families, and communities – asking them if what you’re doing is working, finding appropriate resources via peers, community-based organizations and identifying ways to educate the community … some great examples of Black barbershops used to have conversations about high blood pressure, partnering with the local Y for the diabetes community group and promoting physical activity.</a:t>
            </a:r>
          </a:p>
          <a:p>
            <a:pPr algn="l"/>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14</a:t>
            </a:fld>
            <a:endParaRPr lang="en-US"/>
          </a:p>
        </p:txBody>
      </p:sp>
    </p:spTree>
    <p:extLst>
      <p:ext uri="{BB962C8B-B14F-4D97-AF65-F5344CB8AC3E}">
        <p14:creationId xmlns:p14="http://schemas.microsoft.com/office/powerpoint/2010/main" val="114701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back to John – think about all the pieces we’re starting to put in place</a:t>
            </a:r>
          </a:p>
          <a:p>
            <a:endParaRPr lang="en-US" dirty="0"/>
          </a:p>
          <a:p>
            <a:r>
              <a:rPr lang="en-US" dirty="0"/>
              <a:t>Providing resources, he can read in a manner that’s understandable and not overwhelming, addressing his questions via technology (he might not have time to call during the day but can communicate with his team asynchronously).</a:t>
            </a:r>
          </a:p>
          <a:p>
            <a:endParaRPr lang="en-US" dirty="0"/>
          </a:p>
          <a:p>
            <a:r>
              <a:rPr lang="en-US" dirty="0"/>
              <a:t>Identifying ways to link resources in his community that he’s able to join given his interest and time</a:t>
            </a:r>
          </a:p>
          <a:p>
            <a:endParaRPr lang="en-US" dirty="0"/>
          </a:p>
          <a:p>
            <a:r>
              <a:rPr lang="en-US" dirty="0"/>
              <a:t>Making progress on his goals – improving his diet by taking into account his values and preferences </a:t>
            </a:r>
          </a:p>
          <a:p>
            <a:endParaRPr lang="en-US" dirty="0"/>
          </a:p>
          <a:p>
            <a:r>
              <a:rPr lang="en-US" dirty="0"/>
              <a:t>As we all know, change doesn’t happen overnight, but all the dimensions of health equity help with building trust, promoting a good relationship between patient and provider, and communication is key to all of this! </a:t>
            </a:r>
          </a:p>
          <a:p>
            <a:endParaRPr lang="en-US" dirty="0"/>
          </a:p>
          <a:p>
            <a:r>
              <a:rPr lang="en-US" dirty="0"/>
              <a:t>Ultimately this impacts health outcomes, overall cost, patient experience, and health equity.</a:t>
            </a:r>
          </a:p>
        </p:txBody>
      </p:sp>
      <p:sp>
        <p:nvSpPr>
          <p:cNvPr id="4" name="Slide Number Placeholder 3"/>
          <p:cNvSpPr>
            <a:spLocks noGrp="1"/>
          </p:cNvSpPr>
          <p:nvPr>
            <p:ph type="sldNum" sz="quarter" idx="5"/>
          </p:nvPr>
        </p:nvSpPr>
        <p:spPr/>
        <p:txBody>
          <a:bodyPr/>
          <a:lstStyle/>
          <a:p>
            <a:fld id="{1D3E1C0E-0F49-4692-A85D-BC735E49BBDE}" type="slidenum">
              <a:rPr lang="en-US" smtClean="0"/>
              <a:t>15</a:t>
            </a:fld>
            <a:endParaRPr lang="en-US"/>
          </a:p>
        </p:txBody>
      </p:sp>
    </p:spTree>
    <p:extLst>
      <p:ext uri="{BB962C8B-B14F-4D97-AF65-F5344CB8AC3E}">
        <p14:creationId xmlns:p14="http://schemas.microsoft.com/office/powerpoint/2010/main" val="3071663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16</a:t>
            </a:fld>
            <a:endParaRPr lang="en-US"/>
          </a:p>
        </p:txBody>
      </p:sp>
    </p:spTree>
    <p:extLst>
      <p:ext uri="{BB962C8B-B14F-4D97-AF65-F5344CB8AC3E}">
        <p14:creationId xmlns:p14="http://schemas.microsoft.com/office/powerpoint/2010/main" val="2864524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d7f06965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d7f06965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Polling question: </a:t>
            </a:r>
            <a:r>
              <a:rPr lang="en-US" dirty="0"/>
              <a:t>How knowledgeable are you about the CLAS standards that relate to health literacy? Very knowledgeable, somewhat knowledgeable, not knowledgeable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77009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g12d7f06965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12d7f06965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E1C0E-0F49-4692-A85D-BC735E49B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201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3E1C0E-0F49-4692-A85D-BC735E49BB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7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12d7f06965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12d7f06965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77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2d7f06965b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2d7f06965b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7009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2d7f06965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2d7f06965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43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12d7f06965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12d7f06965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49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12d7f06965b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12d7f06965b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712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g12d7f06965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 name="Google Shape;26;g12d7f06965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Pooja Kothari, a health equity, SME with </a:t>
            </a:r>
            <a:r>
              <a:rPr lang="en-US" dirty="0" err="1"/>
              <a:t>Qsource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I’ll be presenting on closing the health literacy to advance health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not a coincidence that we’re here together talking about health literacy – it’s health literacy month!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Polling question: </a:t>
            </a:r>
            <a:r>
              <a:rPr lang="en-US" b="0" dirty="0"/>
              <a:t>Do you know what CLAS standards are? Yes, no</a:t>
            </a:r>
          </a:p>
          <a:p>
            <a:endParaRPr lang="en-US" b="1" dirty="0"/>
          </a:p>
          <a:p>
            <a:r>
              <a:rPr lang="en-US" b="1" dirty="0"/>
              <a:t>Polling question: </a:t>
            </a:r>
            <a:r>
              <a:rPr lang="en-US" dirty="0"/>
              <a:t>How knowledgeable are you about the CLAS standards that relate to health literacy? Very knowledgeable, somewhat knowledgeable, not knowledgeable </a:t>
            </a:r>
          </a:p>
          <a:p>
            <a:endParaRPr lang="en-US" dirty="0"/>
          </a:p>
          <a:p>
            <a:endParaRPr lang="en-US" dirty="0"/>
          </a:p>
          <a:p>
            <a:endParaRPr lang="en-US" dirty="0"/>
          </a:p>
          <a:p>
            <a:r>
              <a:rPr lang="en-US" dirty="0"/>
              <a:t>Healthy People 2030 provides the following definitions of personal and organizational literacy. </a:t>
            </a:r>
          </a:p>
          <a:p>
            <a:endParaRPr lang="en-US" dirty="0"/>
          </a:p>
          <a:p>
            <a:r>
              <a:rPr lang="en-US" dirty="0"/>
              <a:t>Personal health literacy is really about empowering an individual so they </a:t>
            </a:r>
            <a:r>
              <a:rPr lang="en-US" dirty="0" err="1"/>
              <a:t>they</a:t>
            </a:r>
            <a:r>
              <a:rPr lang="en-US" dirty="0"/>
              <a:t> are able to find, understand and use information to make decisions for themselves. It’s not about just understanding information, it’s using it to make well-informed choices. </a:t>
            </a:r>
          </a:p>
          <a:p>
            <a:endParaRPr lang="en-US" dirty="0"/>
          </a:p>
          <a:p>
            <a:r>
              <a:rPr lang="en-US" dirty="0"/>
              <a:t>The organizational definition is important, it provides some accountability that organizations have a responsibility to address health literacy.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Health literacy really helps to advance health equity – which allows everyone to have a fair and just opportunity to be as healthy as possible</a:t>
            </a:r>
          </a:p>
          <a:p>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7</a:t>
            </a:fld>
            <a:endParaRPr lang="en-US"/>
          </a:p>
        </p:txBody>
      </p:sp>
    </p:spTree>
    <p:extLst>
      <p:ext uri="{BB962C8B-B14F-4D97-AF65-F5344CB8AC3E}">
        <p14:creationId xmlns:p14="http://schemas.microsoft.com/office/powerpoint/2010/main" val="949112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a quick exercise, I’m going to read a brief case study to you, please type into chat any specific terms that you think are problematic to health literacy.</a:t>
            </a:r>
          </a:p>
          <a:p>
            <a:endParaRPr lang="en-US" dirty="0"/>
          </a:p>
          <a:p>
            <a:r>
              <a:rPr lang="en-US" dirty="0"/>
              <a:t>Let’s meet John – he’s been working at an auto shop, he’s a mechanic, he’s feeling dizzy and can’t see very well. His coworkers suggest he go straight to a hospital. The doctors run some tests and diagnose him with type 2 diabetes. Here’s the how the conversation goes… </a:t>
            </a:r>
          </a:p>
          <a:p>
            <a:endParaRPr lang="en-US" dirty="0"/>
          </a:p>
          <a:p>
            <a:r>
              <a:rPr lang="en-US" dirty="0"/>
              <a:t>Hi Mr. John. Your test results came back and your Hemoglobin A1c was very elevated, it looks like you have type 2 diabetes. It means your body doesn’t use insulin properly. Let’s focus on eating more of a balanced diet, reduce your carbohydrate and sugar intake. </a:t>
            </a:r>
          </a:p>
          <a:p>
            <a:endParaRPr lang="en-US" dirty="0"/>
          </a:p>
          <a:p>
            <a:r>
              <a:rPr lang="en-US" dirty="0"/>
              <a:t>Also, we need to change your medication for hypertension. Please go to your pharmacy and they will give you the updated medications – you now have to take 2 medications instead of 1. </a:t>
            </a:r>
          </a:p>
          <a:p>
            <a:endParaRPr lang="en-US" dirty="0"/>
          </a:p>
          <a:p>
            <a:r>
              <a:rPr lang="en-US" dirty="0"/>
              <a:t>John walks over to the pharmacy, here’s the conversation..</a:t>
            </a:r>
          </a:p>
          <a:p>
            <a:endParaRPr lang="en-US" dirty="0"/>
          </a:p>
          <a:p>
            <a:r>
              <a:rPr lang="en-US" dirty="0"/>
              <a:t>This is your Enalapril, take it orally every 12 hours with food. The doctor also prescribed Chlortalidone, take that one twice a day with an empty stomach.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8</a:t>
            </a:fld>
            <a:endParaRPr lang="en-US"/>
          </a:p>
        </p:txBody>
      </p:sp>
    </p:spTree>
    <p:extLst>
      <p:ext uri="{BB962C8B-B14F-4D97-AF65-F5344CB8AC3E}">
        <p14:creationId xmlns:p14="http://schemas.microsoft.com/office/powerpoint/2010/main" val="648488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may not be a typical conversation with a healthcare provider, he might get some educational material, more direction, and there might be more shared decision-making, a lengthier conversation about diabetes, a referral to a diabetes educator. Which is all great! </a:t>
            </a:r>
          </a:p>
          <a:p>
            <a:endParaRPr lang="en-US" dirty="0"/>
          </a:p>
          <a:p>
            <a:r>
              <a:rPr lang="en-US" dirty="0"/>
              <a:t>BUT often times, we use jargon, big words, and don’t explain things. Here’s some words highlighted in red, that we really need to focus on explaining. A lot of this is healthcare lingo/jargon. You could have someone who’s preferred language that is English who still doesn’t understand a lot of what this means.</a:t>
            </a:r>
          </a:p>
          <a:p>
            <a:endParaRPr lang="en-US" dirty="0"/>
          </a:p>
          <a:p>
            <a:r>
              <a:rPr lang="en-US" dirty="0"/>
              <a:t>When we’re talking to patients, educating them, asking them to make lifestyle adjustments, changing their medications – we need to take a step back and really think about how to make sure we put them in the best possible position so that they are able to make the best decisions for themselves and their family using the information we give them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9</a:t>
            </a:fld>
            <a:endParaRPr lang="en-US"/>
          </a:p>
        </p:txBody>
      </p:sp>
    </p:spTree>
    <p:extLst>
      <p:ext uri="{BB962C8B-B14F-4D97-AF65-F5344CB8AC3E}">
        <p14:creationId xmlns:p14="http://schemas.microsoft.com/office/powerpoint/2010/main" val="3266722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Dissecting some of the components of health equity – including health literacy, you know his preferred language is Spanish, maybe we can give him materials in Spanish, connect him with a diabetes educator who also speaks Spanish. </a:t>
            </a:r>
          </a:p>
          <a:p>
            <a:endParaRPr lang="en-US" dirty="0"/>
          </a:p>
          <a:p>
            <a:r>
              <a:rPr lang="en-US" dirty="0"/>
              <a:t>Thinking about social drivers of health, transportation might be a barrier, maybe we can work with the pharmacy to make it easier for him to get medication refills.</a:t>
            </a:r>
          </a:p>
          <a:p>
            <a:endParaRPr lang="en-US" dirty="0"/>
          </a:p>
          <a:p>
            <a:r>
              <a:rPr lang="en-US" dirty="0"/>
              <a:t>Considering his culture and preferences – food and culture are inextricably linked, let’s understand where he’s coming from and how to meet him where he is – rice and beans might be a staple in his culture and also a quick meal to prepare given his work hours; maybe there are some ways to improve options and his uptake of vegetables. </a:t>
            </a:r>
          </a:p>
          <a:p>
            <a:endParaRPr lang="en-US" dirty="0"/>
          </a:p>
          <a:p>
            <a:r>
              <a:rPr lang="en-US" dirty="0"/>
              <a:t>You may have heard the term culturally and linguistically appropriate services – it just means factoring in his personal preferences, culture, language preference and using that information to help him.</a:t>
            </a:r>
          </a:p>
          <a:p>
            <a:endParaRPr lang="en-US" dirty="0"/>
          </a:p>
          <a:p>
            <a:endParaRPr lang="en-US" dirty="0"/>
          </a:p>
        </p:txBody>
      </p:sp>
      <p:sp>
        <p:nvSpPr>
          <p:cNvPr id="4" name="Slide Number Placeholder 3"/>
          <p:cNvSpPr>
            <a:spLocks noGrp="1"/>
          </p:cNvSpPr>
          <p:nvPr>
            <p:ph type="sldNum" sz="quarter" idx="5"/>
          </p:nvPr>
        </p:nvSpPr>
        <p:spPr/>
        <p:txBody>
          <a:bodyPr/>
          <a:lstStyle/>
          <a:p>
            <a:fld id="{1D3E1C0E-0F49-4692-A85D-BC735E49BBDE}" type="slidenum">
              <a:rPr lang="en-US" smtClean="0"/>
              <a:t>10</a:t>
            </a:fld>
            <a:endParaRPr lang="en-US"/>
          </a:p>
        </p:txBody>
      </p:sp>
    </p:spTree>
    <p:extLst>
      <p:ext uri="{BB962C8B-B14F-4D97-AF65-F5344CB8AC3E}">
        <p14:creationId xmlns:p14="http://schemas.microsoft.com/office/powerpoint/2010/main" val="18752744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twitter.com/Qsource" TargetMode="External"/><Relationship Id="rId2" Type="http://schemas.openxmlformats.org/officeDocument/2006/relationships/hyperlink" Target="https://www.facebook.com/QsourceLiveWell" TargetMode="Externa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6A1B1FF9-1134-AA06-EAFE-DCA3DF444E55}"/>
              </a:ext>
            </a:extLst>
          </p:cNvPr>
          <p:cNvSpPr>
            <a:spLocks noGrp="1"/>
          </p:cNvSpPr>
          <p:nvPr>
            <p:ph type="pic" sz="quarter" idx="18"/>
          </p:nvPr>
        </p:nvSpPr>
        <p:spPr>
          <a:xfrm>
            <a:off x="0" y="1162756"/>
            <a:ext cx="12252960" cy="5695244"/>
          </a:xfrm>
          <a:blipFill>
            <a:blip r:embed="rId2"/>
            <a:stretch>
              <a:fillRect l="2" t="-37108" r="496" b="-31474"/>
            </a:stretch>
          </a:blip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F5F100E5-DC44-A776-60E5-55CF474C0D30}"/>
              </a:ext>
            </a:extLst>
          </p:cNvPr>
          <p:cNvSpPr/>
          <p:nvPr userDrawn="1"/>
        </p:nvSpPr>
        <p:spPr>
          <a:xfrm>
            <a:off x="0" y="0"/>
            <a:ext cx="12192000" cy="1162756"/>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9" name="www.qsource.org">
            <a:extLst>
              <a:ext uri="{FF2B5EF4-FFF2-40B4-BE49-F238E27FC236}">
                <a16:creationId xmlns:a16="http://schemas.microsoft.com/office/drawing/2014/main" id="{F156A157-188D-8ADB-F7BF-11803F7F6C22}"/>
              </a:ext>
            </a:extLst>
          </p:cNvPr>
          <p:cNvSpPr txBox="1">
            <a:spLocks noGrp="1"/>
          </p:cNvSpPr>
          <p:nvPr>
            <p:ph type="body" sz="quarter" idx="16"/>
          </p:nvPr>
        </p:nvSpPr>
        <p:spPr>
          <a:xfrm>
            <a:off x="9752678" y="400015"/>
            <a:ext cx="1956431" cy="362726"/>
          </a:xfrm>
          <a:prstGeom prst="rect">
            <a:avLst/>
          </a:prstGeom>
        </p:spPr>
        <p:txBody>
          <a:bodyPr wrap="none" lIns="50291" tIns="50291" rIns="50291" bIns="50291">
            <a:spAutoFit/>
          </a:bodyPr>
          <a:lstStyle>
            <a:lvl1pPr marL="0" indent="0" algn="r" defTabSz="1256122">
              <a:lnSpc>
                <a:spcPct val="100000"/>
              </a:lnSpc>
              <a:buNone/>
              <a:defRPr sz="1697" b="1">
                <a:solidFill>
                  <a:srgbClr val="000000"/>
                </a:solidFill>
              </a:defRPr>
            </a:lvl1pPr>
          </a:lstStyle>
          <a:p>
            <a:r>
              <a:rPr err="1"/>
              <a:t>www.qsource.org</a:t>
            </a:r>
            <a:endParaRPr/>
          </a:p>
        </p:txBody>
      </p:sp>
      <p:sp>
        <p:nvSpPr>
          <p:cNvPr id="10" name="Title Goes here">
            <a:extLst>
              <a:ext uri="{FF2B5EF4-FFF2-40B4-BE49-F238E27FC236}">
                <a16:creationId xmlns:a16="http://schemas.microsoft.com/office/drawing/2014/main" id="{B9764091-6433-521A-5275-C1AFA392620E}"/>
              </a:ext>
            </a:extLst>
          </p:cNvPr>
          <p:cNvSpPr txBox="1">
            <a:spLocks noGrp="1"/>
          </p:cNvSpPr>
          <p:nvPr>
            <p:ph type="body" sz="quarter" idx="17"/>
          </p:nvPr>
        </p:nvSpPr>
        <p:spPr>
          <a:xfrm>
            <a:off x="705280" y="3233114"/>
            <a:ext cx="6208172" cy="1117227"/>
          </a:xfrm>
          <a:prstGeom prst="rect">
            <a:avLst/>
          </a:prstGeom>
        </p:spPr>
        <p:txBody>
          <a:bodyPr wrap="none" lIns="50291" tIns="50291" rIns="50291" bIns="50291">
            <a:spAutoFit/>
          </a:bodyPr>
          <a:lstStyle>
            <a:lvl1pPr marL="0" indent="0" defTabSz="1256122">
              <a:lnSpc>
                <a:spcPct val="100000"/>
              </a:lnSpc>
              <a:buNone/>
              <a:defRPr sz="6600" b="1">
                <a:solidFill>
                  <a:schemeClr val="bg2"/>
                </a:solidFill>
                <a:latin typeface="+mj-lt"/>
                <a:ea typeface="+mj-ea"/>
                <a:cs typeface="+mj-cs"/>
                <a:sym typeface="Neue Haas Grotesk Text Pro 55 R"/>
              </a:defRPr>
            </a:lvl1pPr>
          </a:lstStyle>
          <a:p>
            <a:r>
              <a:t>Title Goes here</a:t>
            </a:r>
          </a:p>
        </p:txBody>
      </p:sp>
      <p:pic>
        <p:nvPicPr>
          <p:cNvPr id="11" name="Picture 10" descr="Shape&#10;&#10;Description automatically generated with low confidence">
            <a:extLst>
              <a:ext uri="{FF2B5EF4-FFF2-40B4-BE49-F238E27FC236}">
                <a16:creationId xmlns:a16="http://schemas.microsoft.com/office/drawing/2014/main" id="{99D30382-D7BA-C3E1-D5C3-14186B7C5F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24" y="144572"/>
            <a:ext cx="2422053" cy="873613"/>
          </a:xfrm>
          <a:prstGeom prst="rect">
            <a:avLst/>
          </a:prstGeom>
        </p:spPr>
      </p:pic>
    </p:spTree>
    <p:extLst>
      <p:ext uri="{BB962C8B-B14F-4D97-AF65-F5344CB8AC3E}">
        <p14:creationId xmlns:p14="http://schemas.microsoft.com/office/powerpoint/2010/main" val="113169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ndar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Body Level One…"/>
          <p:cNvSpPr txBox="1">
            <a:spLocks noGrp="1"/>
          </p:cNvSpPr>
          <p:nvPr>
            <p:ph type="body" sz="half" idx="1" hasCustomPrompt="1"/>
          </p:nvPr>
        </p:nvSpPr>
        <p:spPr>
          <a:xfrm>
            <a:off x="622891" y="1771650"/>
            <a:ext cx="8458200" cy="3469431"/>
          </a:xfrm>
          <a:prstGeom prst="rect">
            <a:avLst/>
          </a:prstGeom>
        </p:spPr>
        <p:txBody>
          <a:bodyPr>
            <a:normAutofit/>
          </a:bodyPr>
          <a:lstStyle>
            <a:lvl2pPr marL="180975" indent="-180975"/>
            <a:lvl3pPr marL="334587" indent="-197427"/>
            <a:lvl4pPr marL="515620" indent="-241300"/>
            <a:lvl5pPr marL="894617" indent="-208817"/>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Title Text"/>
          <p:cNvSpPr txBox="1">
            <a:spLocks noGrp="1"/>
          </p:cNvSpPr>
          <p:nvPr>
            <p:ph type="title" hasCustomPrompt="1"/>
          </p:nvPr>
        </p:nvSpPr>
        <p:spPr>
          <a:xfrm>
            <a:off x="622891" y="457200"/>
            <a:ext cx="8458200" cy="1085850"/>
          </a:xfrm>
          <a:prstGeom prst="rect">
            <a:avLst/>
          </a:prstGeom>
        </p:spPr>
        <p:txBody>
          <a:bodyPr anchor="b">
            <a:normAutofit/>
          </a:bodyPr>
          <a:lstStyle/>
          <a:p>
            <a:r>
              <a:rPr dirty="0"/>
              <a:t>Title Text</a:t>
            </a:r>
          </a:p>
        </p:txBody>
      </p:sp>
      <p:sp>
        <p:nvSpPr>
          <p:cNvPr id="22" name="Slide Number"/>
          <p:cNvSpPr txBox="1">
            <a:spLocks noGrp="1"/>
          </p:cNvSpPr>
          <p:nvPr>
            <p:ph type="sldNum" sz="quarter" idx="2"/>
          </p:nvPr>
        </p:nvSpPr>
        <p:spPr>
          <a:xfrm>
            <a:off x="10020347" y="5989629"/>
            <a:ext cx="457176" cy="461663"/>
          </a:xfrm>
          <a:prstGeom prst="rect">
            <a:avLst/>
          </a:prstGeom>
        </p:spPr>
        <p:txBody>
          <a:bodyPr/>
          <a:lstStyle/>
          <a:p>
            <a:fld id="{86CB4B4D-7CA3-9044-876B-883B54F8677D}" type="slidenum">
              <a:t>‹#›</a:t>
            </a:fld>
            <a:endParaRPr/>
          </a:p>
        </p:txBody>
      </p:sp>
      <p:sp>
        <p:nvSpPr>
          <p:cNvPr id="5" name="Rectangle 4">
            <a:extLst>
              <a:ext uri="{FF2B5EF4-FFF2-40B4-BE49-F238E27FC236}">
                <a16:creationId xmlns:a16="http://schemas.microsoft.com/office/drawing/2014/main" id="{857F8756-831C-3AD7-BF21-64D77CE5B47D}"/>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6" name="Picture 5">
            <a:extLst>
              <a:ext uri="{FF2B5EF4-FFF2-40B4-BE49-F238E27FC236}">
                <a16:creationId xmlns:a16="http://schemas.microsoft.com/office/drawing/2014/main" id="{A034FB09-913F-AEBE-8F08-9CF6B9B1490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2713504832"/>
      </p:ext>
    </p:extLst>
  </p:cSld>
  <p:clrMapOvr>
    <a:masterClrMapping/>
  </p:clrMapOvr>
  <p:transition spd="med"/>
  <p:extLst>
    <p:ext uri="{DCECCB84-F9BA-43D5-87BE-67443E8EF086}">
      <p15:sldGuideLst xmlns:p15="http://schemas.microsoft.com/office/powerpoint/2012/main">
        <p15:guide id="1" orient="horz" pos="2232">
          <p15:clr>
            <a:srgbClr val="FBAE40"/>
          </p15:clr>
        </p15:guide>
        <p15:guide id="3" pos="768">
          <p15:clr>
            <a:srgbClr val="FBAE40"/>
          </p15:clr>
        </p15:guide>
        <p15:guide id="4" orient="horz" pos="19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Layou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 name="Title Text"/>
          <p:cNvSpPr txBox="1">
            <a:spLocks noGrp="1"/>
          </p:cNvSpPr>
          <p:nvPr>
            <p:ph type="title" hasCustomPrompt="1"/>
          </p:nvPr>
        </p:nvSpPr>
        <p:spPr>
          <a:xfrm>
            <a:off x="609397" y="457200"/>
            <a:ext cx="8471694" cy="1085850"/>
          </a:xfrm>
          <a:prstGeom prst="rect">
            <a:avLst/>
          </a:prstGeom>
        </p:spPr>
        <p:txBody>
          <a:bodyPr anchor="b">
            <a:normAutofit/>
          </a:bodyPr>
          <a:lstStyle/>
          <a:p>
            <a:r>
              <a:rPr dirty="0"/>
              <a:t>Title Text</a:t>
            </a:r>
          </a:p>
        </p:txBody>
      </p:sp>
      <p:sp>
        <p:nvSpPr>
          <p:cNvPr id="22" name="Slide Number"/>
          <p:cNvSpPr txBox="1">
            <a:spLocks noGrp="1"/>
          </p:cNvSpPr>
          <p:nvPr>
            <p:ph type="sldNum" sz="quarter" idx="2"/>
          </p:nvPr>
        </p:nvSpPr>
        <p:spPr>
          <a:xfrm>
            <a:off x="10020347" y="5989629"/>
            <a:ext cx="457176" cy="461663"/>
          </a:xfrm>
          <a:prstGeom prst="rect">
            <a:avLst/>
          </a:prstGeom>
        </p:spPr>
        <p:txBody>
          <a:bodyPr/>
          <a:lstStyle/>
          <a:p>
            <a:fld id="{86CB4B4D-7CA3-9044-876B-883B54F8677D}" type="slidenum">
              <a:t>‹#›</a:t>
            </a:fld>
            <a:endParaRPr/>
          </a:p>
        </p:txBody>
      </p:sp>
      <p:sp>
        <p:nvSpPr>
          <p:cNvPr id="5" name="Rectangle 4">
            <a:extLst>
              <a:ext uri="{FF2B5EF4-FFF2-40B4-BE49-F238E27FC236}">
                <a16:creationId xmlns:a16="http://schemas.microsoft.com/office/drawing/2014/main" id="{857F8756-831C-3AD7-BF21-64D77CE5B47D}"/>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3" name="Table Placeholder 2">
            <a:extLst>
              <a:ext uri="{FF2B5EF4-FFF2-40B4-BE49-F238E27FC236}">
                <a16:creationId xmlns:a16="http://schemas.microsoft.com/office/drawing/2014/main" id="{70C5BD29-1FCA-FA20-A2FA-6F3A6ABC4891}"/>
              </a:ext>
            </a:extLst>
          </p:cNvPr>
          <p:cNvSpPr>
            <a:spLocks noGrp="1"/>
          </p:cNvSpPr>
          <p:nvPr>
            <p:ph type="tbl" sz="quarter" idx="10"/>
          </p:nvPr>
        </p:nvSpPr>
        <p:spPr>
          <a:xfrm>
            <a:off x="609397" y="1771650"/>
            <a:ext cx="8471694" cy="3467100"/>
          </a:xfrm>
        </p:spPr>
        <p:txBody>
          <a:bodyPr/>
          <a:lstStyle/>
          <a:p>
            <a:endParaRPr lang="en-US" dirty="0"/>
          </a:p>
        </p:txBody>
      </p:sp>
      <p:pic>
        <p:nvPicPr>
          <p:cNvPr id="2" name="Picture 1">
            <a:extLst>
              <a:ext uri="{FF2B5EF4-FFF2-40B4-BE49-F238E27FC236}">
                <a16:creationId xmlns:a16="http://schemas.microsoft.com/office/drawing/2014/main" id="{D89D27E0-2798-259E-73ED-00582279947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1329558061"/>
      </p:ext>
    </p:extLst>
  </p:cSld>
  <p:clrMapOvr>
    <a:masterClrMapping/>
  </p:clrMapOvr>
  <p:transition spd="med"/>
  <p:extLst>
    <p:ext uri="{DCECCB84-F9BA-43D5-87BE-67443E8EF086}">
      <p15:sldGuideLst xmlns:p15="http://schemas.microsoft.com/office/powerpoint/2012/main">
        <p15:guide id="1" orient="horz" pos="2232">
          <p15:clr>
            <a:srgbClr val="FBAE40"/>
          </p15:clr>
        </p15:guide>
        <p15:guide id="3" pos="768">
          <p15:clr>
            <a:srgbClr val="FBAE40"/>
          </p15:clr>
        </p15:guide>
        <p15:guide id="4" orient="horz" pos="19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2" name="Title Text"/>
          <p:cNvSpPr txBox="1">
            <a:spLocks noGrp="1"/>
          </p:cNvSpPr>
          <p:nvPr>
            <p:ph type="title" hasCustomPrompt="1"/>
          </p:nvPr>
        </p:nvSpPr>
        <p:spPr>
          <a:xfrm>
            <a:off x="1866900" y="2834672"/>
            <a:ext cx="8458200" cy="1188657"/>
          </a:xfrm>
          <a:prstGeom prst="rect">
            <a:avLst/>
          </a:prstGeom>
        </p:spPr>
        <p:txBody>
          <a:bodyPr anchor="ctr"/>
          <a:lstStyle>
            <a:lvl1pPr algn="ctr">
              <a:defRPr sz="4600" b="1">
                <a:solidFill>
                  <a:srgbClr val="FFFFFF"/>
                </a:solidFill>
              </a:defRPr>
            </a:lvl1pPr>
          </a:lstStyle>
          <a:p>
            <a:r>
              <a:rPr lang="en-US" dirty="0"/>
              <a:t>Section Title</a:t>
            </a:r>
            <a:endParaRPr dirty="0"/>
          </a:p>
        </p:txBody>
      </p:sp>
    </p:spTree>
    <p:extLst>
      <p:ext uri="{BB962C8B-B14F-4D97-AF65-F5344CB8AC3E}">
        <p14:creationId xmlns:p14="http://schemas.microsoft.com/office/powerpoint/2010/main" val="9053505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plit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Picture Placeholder 7"/>
          <p:cNvSpPr>
            <a:spLocks noGrp="1"/>
          </p:cNvSpPr>
          <p:nvPr>
            <p:ph type="pic" idx="13"/>
          </p:nvPr>
        </p:nvSpPr>
        <p:spPr>
          <a:xfrm>
            <a:off x="6206804" y="-13336"/>
            <a:ext cx="5985197" cy="6871336"/>
          </a:xfrm>
          <a:prstGeom prst="rect">
            <a:avLst/>
          </a:prstGeom>
        </p:spPr>
        <p:txBody>
          <a:bodyPr lIns="91439" tIns="45719" rIns="91439" bIns="45719">
            <a:noAutofit/>
          </a:bodyPr>
          <a:lstStyle/>
          <a:p>
            <a:endParaRPr/>
          </a:p>
        </p:txBody>
      </p:sp>
      <p:sp>
        <p:nvSpPr>
          <p:cNvPr id="31" name="Title Text"/>
          <p:cNvSpPr txBox="1"/>
          <p:nvPr/>
        </p:nvSpPr>
        <p:spPr>
          <a:xfrm>
            <a:off x="620287" y="457201"/>
            <a:ext cx="8458200" cy="1085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gn="l" defTabSz="1371600">
              <a:lnSpc>
                <a:spcPct val="90000"/>
              </a:lnSpc>
              <a:defRPr sz="6400"/>
            </a:lvl1pPr>
          </a:lstStyle>
          <a:p>
            <a:r>
              <a:rPr sz="3200" dirty="0"/>
              <a:t>Title Text</a:t>
            </a:r>
          </a:p>
        </p:txBody>
      </p:sp>
      <p:sp>
        <p:nvSpPr>
          <p:cNvPr id="32" name="Body Level One…"/>
          <p:cNvSpPr txBox="1"/>
          <p:nvPr/>
        </p:nvSpPr>
        <p:spPr>
          <a:xfrm>
            <a:off x="620287" y="1771650"/>
            <a:ext cx="3907025" cy="362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gn="l" defTabSz="1371600">
              <a:lnSpc>
                <a:spcPct val="110000"/>
              </a:lnSpc>
              <a:spcBef>
                <a:spcPts val="1200"/>
              </a:spcBef>
              <a:defRPr sz="3800">
                <a:latin typeface="+mn-lt"/>
                <a:ea typeface="+mn-ea"/>
                <a:cs typeface="+mn-cs"/>
                <a:sym typeface="Neue Haas Grotesk Text Pro 55 R"/>
              </a:defRPr>
            </a:lvl1pPr>
            <a:lvl2pPr marL="361950" indent="-361950" algn="l" defTabSz="1371600">
              <a:lnSpc>
                <a:spcPct val="110000"/>
              </a:lnSpc>
              <a:spcBef>
                <a:spcPts val="1200"/>
              </a:spcBef>
              <a:buSzPct val="80000"/>
              <a:buChar char="♦"/>
              <a:defRPr sz="3800">
                <a:latin typeface="+mn-lt"/>
                <a:ea typeface="+mn-ea"/>
                <a:cs typeface="+mn-cs"/>
                <a:sym typeface="Neue Haas Grotesk Text Pro 55 R"/>
              </a:defRPr>
            </a:lvl2pPr>
            <a:lvl3pPr marL="669174" indent="-394854" algn="l" defTabSz="1371600">
              <a:lnSpc>
                <a:spcPct val="110000"/>
              </a:lnSpc>
              <a:spcBef>
                <a:spcPts val="1200"/>
              </a:spcBef>
              <a:buSzPct val="100000"/>
              <a:buChar char="▪"/>
              <a:defRPr sz="3800">
                <a:latin typeface="+mn-lt"/>
                <a:ea typeface="+mn-ea"/>
                <a:cs typeface="+mn-cs"/>
                <a:sym typeface="Neue Haas Grotesk Text Pro 55 R"/>
              </a:defRPr>
            </a:lvl3pPr>
            <a:lvl4pPr marL="1031239" indent="-482599" algn="l" defTabSz="1371600">
              <a:lnSpc>
                <a:spcPct val="110000"/>
              </a:lnSpc>
              <a:spcBef>
                <a:spcPts val="1200"/>
              </a:spcBef>
              <a:buSzPct val="120000"/>
              <a:buChar char="•"/>
              <a:defRPr sz="3800">
                <a:latin typeface="+mn-lt"/>
                <a:ea typeface="+mn-ea"/>
                <a:cs typeface="+mn-cs"/>
                <a:sym typeface="Neue Haas Grotesk Text Pro 55 R"/>
              </a:defRPr>
            </a:lvl4pPr>
            <a:lvl5pPr marL="1789234" indent="-417634" algn="l" defTabSz="1371600">
              <a:lnSpc>
                <a:spcPct val="110000"/>
              </a:lnSpc>
              <a:spcBef>
                <a:spcPts val="1200"/>
              </a:spcBef>
              <a:buSzPct val="100000"/>
              <a:buChar char="•"/>
              <a:defRPr sz="3800">
                <a:latin typeface="+mn-lt"/>
                <a:ea typeface="+mn-ea"/>
                <a:cs typeface="+mn-cs"/>
                <a:sym typeface="Neue Haas Grotesk Text Pro 55 R"/>
              </a:defRPr>
            </a:lvl5pPr>
          </a:lstStyle>
          <a:p>
            <a:r>
              <a:rPr sz="1900" dirty="0"/>
              <a:t>Body Level One</a:t>
            </a:r>
          </a:p>
          <a:p>
            <a:pPr lvl="1"/>
            <a:r>
              <a:rPr sz="1900" dirty="0"/>
              <a:t>Body Level Two</a:t>
            </a:r>
          </a:p>
          <a:p>
            <a:pPr lvl="2"/>
            <a:r>
              <a:rPr sz="1900" dirty="0"/>
              <a:t>Body Level Three</a:t>
            </a:r>
          </a:p>
          <a:p>
            <a:pPr lvl="3"/>
            <a:r>
              <a:rPr sz="1900" dirty="0"/>
              <a:t>Body Level Four</a:t>
            </a:r>
          </a:p>
          <a:p>
            <a:pPr lvl="4"/>
            <a:r>
              <a:rPr sz="1900" dirty="0"/>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Rectangle 6">
            <a:extLst>
              <a:ext uri="{FF2B5EF4-FFF2-40B4-BE49-F238E27FC236}">
                <a16:creationId xmlns:a16="http://schemas.microsoft.com/office/drawing/2014/main" id="{685761B5-C65E-6A1C-5C5B-1EE0CA0171E0}"/>
              </a:ext>
            </a:extLst>
          </p:cNvPr>
          <p:cNvSpPr/>
          <p:nvPr userDrawn="1"/>
        </p:nvSpPr>
        <p:spPr>
          <a:xfrm>
            <a:off x="290522" y="5956015"/>
            <a:ext cx="2232837"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9" name="Rectangle 8">
            <a:extLst>
              <a:ext uri="{FF2B5EF4-FFF2-40B4-BE49-F238E27FC236}">
                <a16:creationId xmlns:a16="http://schemas.microsoft.com/office/drawing/2014/main" id="{33A77A39-32BA-21CF-E0F2-DD4407F21BDE}"/>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2" name="Picture 1">
            <a:extLst>
              <a:ext uri="{FF2B5EF4-FFF2-40B4-BE49-F238E27FC236}">
                <a16:creationId xmlns:a16="http://schemas.microsoft.com/office/drawing/2014/main" id="{69DF14CA-EC7C-BA55-69BA-B9BED20D444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2968078443"/>
      </p:ext>
    </p:extLst>
  </p:cSld>
  <p:clrMapOvr>
    <a:masterClrMapping/>
  </p:clrMapOvr>
  <p:transition spd="med"/>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mag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Picture Placeholder 6"/>
          <p:cNvSpPr>
            <a:spLocks noGrp="1"/>
          </p:cNvSpPr>
          <p:nvPr>
            <p:ph type="pic" sz="half" idx="13"/>
          </p:nvPr>
        </p:nvSpPr>
        <p:spPr>
          <a:xfrm>
            <a:off x="609601" y="1771650"/>
            <a:ext cx="6872863" cy="4031444"/>
          </a:xfrm>
          <a:prstGeom prst="rect">
            <a:avLst/>
          </a:prstGeom>
        </p:spPr>
        <p:txBody>
          <a:bodyPr lIns="0" tIns="0" rIns="0" bIns="0">
            <a:noAutofit/>
          </a:bodyPr>
          <a:lstStyle/>
          <a:p>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 name="Title Text"/>
          <p:cNvSpPr txBox="1"/>
          <p:nvPr/>
        </p:nvSpPr>
        <p:spPr>
          <a:xfrm>
            <a:off x="622891" y="457200"/>
            <a:ext cx="8458200" cy="1085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gn="l" defTabSz="1371600">
              <a:lnSpc>
                <a:spcPct val="90000"/>
              </a:lnSpc>
              <a:defRPr sz="6400"/>
            </a:lvl1pPr>
          </a:lstStyle>
          <a:p>
            <a:r>
              <a:rPr sz="3200" dirty="0"/>
              <a:t>Title Text</a:t>
            </a:r>
          </a:p>
        </p:txBody>
      </p:sp>
      <p:sp>
        <p:nvSpPr>
          <p:cNvPr id="7" name="Rectangle 6">
            <a:extLst>
              <a:ext uri="{FF2B5EF4-FFF2-40B4-BE49-F238E27FC236}">
                <a16:creationId xmlns:a16="http://schemas.microsoft.com/office/drawing/2014/main" id="{A968E1E4-C322-47C2-3C86-2F23BED2B208}"/>
              </a:ext>
            </a:extLst>
          </p:cNvPr>
          <p:cNvSpPr/>
          <p:nvPr userDrawn="1"/>
        </p:nvSpPr>
        <p:spPr>
          <a:xfrm>
            <a:off x="318977" y="5961356"/>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3" name="Picture 2">
            <a:extLst>
              <a:ext uri="{FF2B5EF4-FFF2-40B4-BE49-F238E27FC236}">
                <a16:creationId xmlns:a16="http://schemas.microsoft.com/office/drawing/2014/main" id="{0B5D67F7-1631-2508-0912-9B4C113DED2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8976" y="6155227"/>
            <a:ext cx="3775946" cy="613322"/>
          </a:xfrm>
          <a:prstGeom prst="rect">
            <a:avLst/>
          </a:prstGeom>
        </p:spPr>
      </p:pic>
    </p:spTree>
    <p:extLst>
      <p:ext uri="{BB962C8B-B14F-4D97-AF65-F5344CB8AC3E}">
        <p14:creationId xmlns:p14="http://schemas.microsoft.com/office/powerpoint/2010/main" val="35105846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hank You">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Rectangle 2">
            <a:extLst>
              <a:ext uri="{FF2B5EF4-FFF2-40B4-BE49-F238E27FC236}">
                <a16:creationId xmlns:a16="http://schemas.microsoft.com/office/drawing/2014/main" id="{76B6EF44-B8F1-DB0D-9EF4-CF77D965C348}"/>
              </a:ext>
            </a:extLst>
          </p:cNvPr>
          <p:cNvSpPr/>
          <p:nvPr userDrawn="1"/>
        </p:nvSpPr>
        <p:spPr>
          <a:xfrm>
            <a:off x="404037" y="279581"/>
            <a:ext cx="2222205"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sp>
        <p:nvSpPr>
          <p:cNvPr id="2" name="TextBox 1">
            <a:extLst>
              <a:ext uri="{FF2B5EF4-FFF2-40B4-BE49-F238E27FC236}">
                <a16:creationId xmlns:a16="http://schemas.microsoft.com/office/drawing/2014/main" id="{787E8402-0FBA-4E74-FDD8-A7C7CB932821}"/>
              </a:ext>
            </a:extLst>
          </p:cNvPr>
          <p:cNvSpPr txBox="1"/>
          <p:nvPr userDrawn="1"/>
        </p:nvSpPr>
        <p:spPr>
          <a:xfrm>
            <a:off x="10210579" y="446976"/>
            <a:ext cx="1704975" cy="45720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r>
              <a:rPr lang="en-US" sz="1600" dirty="0" err="1"/>
              <a:t>qio.qsource.org</a:t>
            </a:r>
            <a:endParaRPr lang="en-US" sz="1600" dirty="0"/>
          </a:p>
        </p:txBody>
      </p:sp>
      <p:pic>
        <p:nvPicPr>
          <p:cNvPr id="5" name="Picture 4">
            <a:extLst>
              <a:ext uri="{FF2B5EF4-FFF2-40B4-BE49-F238E27FC236}">
                <a16:creationId xmlns:a16="http://schemas.microsoft.com/office/drawing/2014/main" id="{05BCFD59-4DF5-EEE1-5806-E363F5652E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8976" y="218371"/>
            <a:ext cx="3775946" cy="613322"/>
          </a:xfrm>
          <a:prstGeom prst="rect">
            <a:avLst/>
          </a:prstGeom>
        </p:spPr>
      </p:pic>
    </p:spTree>
    <p:extLst>
      <p:ext uri="{BB962C8B-B14F-4D97-AF65-F5344CB8AC3E}">
        <p14:creationId xmlns:p14="http://schemas.microsoft.com/office/powerpoint/2010/main" val="259252697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7143" y="4023360"/>
            <a:ext cx="11277600" cy="1188656"/>
          </a:xfrm>
        </p:spPr>
        <p:txBody>
          <a:bodyPr lIns="0" anchor="t" anchorCtr="0"/>
          <a:lstStyle>
            <a:lvl1pPr algn="l">
              <a:defRPr sz="3199" b="1"/>
            </a:lvl1pPr>
          </a:lstStyle>
          <a:p>
            <a:r>
              <a:rPr lang="en-US" sz="2800">
                <a:solidFill>
                  <a:srgbClr val="008EC0"/>
                </a:solidFill>
              </a:rPr>
              <a:t>Arial 28 pt. Title</a:t>
            </a:r>
            <a:endParaRPr lang="en-US"/>
          </a:p>
        </p:txBody>
      </p:sp>
      <p:sp>
        <p:nvSpPr>
          <p:cNvPr id="10" name="Text Placeholder 9"/>
          <p:cNvSpPr>
            <a:spLocks noGrp="1"/>
          </p:cNvSpPr>
          <p:nvPr>
            <p:ph type="body" sz="quarter" idx="10" hasCustomPrompt="1"/>
          </p:nvPr>
        </p:nvSpPr>
        <p:spPr>
          <a:xfrm>
            <a:off x="427143" y="5212080"/>
            <a:ext cx="11277600" cy="457200"/>
          </a:xfrm>
        </p:spPr>
        <p:txBody>
          <a:bodyPr lIns="0">
            <a:noAutofit/>
          </a:bodyPr>
          <a:lstStyle>
            <a:lvl1pPr>
              <a:defRPr sz="2000" b="0" baseline="0">
                <a:solidFill>
                  <a:schemeClr val="tx2">
                    <a:lumMod val="50000"/>
                  </a:schemeClr>
                </a:solidFill>
                <a:latin typeface="+mj-lt"/>
              </a:defRPr>
            </a:lvl1pPr>
          </a:lstStyle>
          <a:p>
            <a:pPr lvl="0"/>
            <a:r>
              <a:rPr lang="en-US"/>
              <a:t>Arial 20 pt. Month Day, Year</a:t>
            </a:r>
          </a:p>
        </p:txBody>
      </p:sp>
      <p:sp>
        <p:nvSpPr>
          <p:cNvPr id="12" name="Text Placeholder 11"/>
          <p:cNvSpPr>
            <a:spLocks noGrp="1"/>
          </p:cNvSpPr>
          <p:nvPr>
            <p:ph type="body" sz="quarter" idx="11" hasCustomPrompt="1"/>
          </p:nvPr>
        </p:nvSpPr>
        <p:spPr>
          <a:xfrm>
            <a:off x="427567" y="5668963"/>
            <a:ext cx="11277177" cy="822960"/>
          </a:xfrm>
        </p:spPr>
        <p:txBody>
          <a:bodyPr lIns="0">
            <a:noAutofit/>
          </a:bodyPr>
          <a:lstStyle>
            <a:lvl1pPr>
              <a:lnSpc>
                <a:spcPct val="100000"/>
              </a:lnSpc>
              <a:spcBef>
                <a:spcPts val="300"/>
              </a:spcBef>
              <a:defRPr sz="1400" baseline="0">
                <a:latin typeface="+mj-lt"/>
              </a:defRPr>
            </a:lvl1pPr>
          </a:lstStyle>
          <a:p>
            <a:pPr lvl="0"/>
            <a:r>
              <a:rPr lang="en-US"/>
              <a:t>Arial 14 pt. Presenter/Facilitator, </a:t>
            </a:r>
            <a:br>
              <a:rPr lang="en-US"/>
            </a:br>
            <a:r>
              <a:rPr lang="en-US"/>
              <a:t>Credentials | Job Title</a:t>
            </a:r>
          </a:p>
          <a:p>
            <a:pPr lvl="0"/>
            <a:r>
              <a:rPr lang="en-US"/>
              <a:t>Presenter, Credentials | Job Title</a:t>
            </a:r>
          </a:p>
        </p:txBody>
      </p:sp>
      <p:sp>
        <p:nvSpPr>
          <p:cNvPr id="14" name="Picture Placeholder 13"/>
          <p:cNvSpPr>
            <a:spLocks noGrp="1"/>
          </p:cNvSpPr>
          <p:nvPr>
            <p:ph type="pic" sz="quarter" idx="12" hasCustomPrompt="1"/>
          </p:nvPr>
        </p:nvSpPr>
        <p:spPr>
          <a:xfrm>
            <a:off x="0" y="0"/>
            <a:ext cx="12192000" cy="3886200"/>
          </a:xfrm>
        </p:spPr>
        <p:txBody>
          <a:bodyPr/>
          <a:lstStyle>
            <a:lvl1pPr>
              <a:defRPr baseline="0"/>
            </a:lvl1pPr>
          </a:lstStyle>
          <a:p>
            <a:r>
              <a:rPr lang="en-US"/>
              <a:t>Click on the image symbol and browse to insert a header image. Header Images should be brand-approved 4.25” x 10” or 640 x 480 pixels</a:t>
            </a:r>
          </a:p>
        </p:txBody>
      </p:sp>
      <p:sp>
        <p:nvSpPr>
          <p:cNvPr id="3" name="Subtitle 2"/>
          <p:cNvSpPr>
            <a:spLocks noGrp="1"/>
          </p:cNvSpPr>
          <p:nvPr>
            <p:ph type="subTitle" idx="1" hasCustomPrompt="1"/>
          </p:nvPr>
        </p:nvSpPr>
        <p:spPr>
          <a:xfrm>
            <a:off x="427143" y="4672584"/>
            <a:ext cx="11277600" cy="548640"/>
          </a:xfrm>
        </p:spPr>
        <p:txBody>
          <a:bodyPr lIns="0">
            <a:noAutofit/>
          </a:bodyPr>
          <a:lstStyle>
            <a:lvl1pPr marL="0" indent="0" algn="l">
              <a:buNone/>
              <a:defRPr sz="2400" b="1" baseline="0">
                <a:solidFill>
                  <a:srgbClr val="4D4F53"/>
                </a:solidFill>
                <a:latin typeface="+mj-lt"/>
              </a:defRPr>
            </a:lvl1pPr>
            <a:lvl2pPr marL="342815" indent="0" algn="ctr">
              <a:buNone/>
              <a:defRPr sz="1500"/>
            </a:lvl2pPr>
            <a:lvl3pPr marL="685629" indent="0" algn="ctr">
              <a:buNone/>
              <a:defRPr sz="1350"/>
            </a:lvl3pPr>
            <a:lvl4pPr marL="1028443" indent="0" algn="ctr">
              <a:buNone/>
              <a:defRPr sz="1200"/>
            </a:lvl4pPr>
            <a:lvl5pPr marL="1371257" indent="0" algn="ctr">
              <a:buNone/>
              <a:defRPr sz="1200"/>
            </a:lvl5pPr>
            <a:lvl6pPr marL="1714072" indent="0" algn="ctr">
              <a:buNone/>
              <a:defRPr sz="1200"/>
            </a:lvl6pPr>
            <a:lvl7pPr marL="2056886" indent="0" algn="ctr">
              <a:buNone/>
              <a:defRPr sz="1200"/>
            </a:lvl7pPr>
            <a:lvl8pPr marL="2399700" indent="0" algn="ctr">
              <a:buNone/>
              <a:defRPr sz="1200"/>
            </a:lvl8pPr>
            <a:lvl9pPr marL="2742514" indent="0" algn="ctr">
              <a:buNone/>
              <a:defRPr sz="1200"/>
            </a:lvl9pPr>
          </a:lstStyle>
          <a:p>
            <a:r>
              <a:rPr lang="en-US"/>
              <a:t>Arial 24 pt. Subtitle if needed</a:t>
            </a:r>
          </a:p>
        </p:txBody>
      </p:sp>
      <p:pic>
        <p:nvPicPr>
          <p:cNvPr id="5" name="Picture 4" descr="A picture containing person, indoor&#10;&#10;Description automatically generated">
            <a:extLst>
              <a:ext uri="{FF2B5EF4-FFF2-40B4-BE49-F238E27FC236}">
                <a16:creationId xmlns:a16="http://schemas.microsoft.com/office/drawing/2014/main" id="{8F63EC25-2934-43DE-BFFC-5E8AA4A961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4793"/>
          <a:stretch/>
        </p:blipFill>
        <p:spPr>
          <a:xfrm>
            <a:off x="0" y="-253"/>
            <a:ext cx="12192000" cy="3895662"/>
          </a:xfrm>
          <a:prstGeom prst="rect">
            <a:avLst/>
          </a:prstGeom>
        </p:spPr>
      </p:pic>
      <p:pic>
        <p:nvPicPr>
          <p:cNvPr id="7" name="Picture 6" descr="Text&#10;&#10;Description automatically generated">
            <a:extLst>
              <a:ext uri="{FF2B5EF4-FFF2-40B4-BE49-F238E27FC236}">
                <a16:creationId xmlns:a16="http://schemas.microsoft.com/office/drawing/2014/main" id="{E51D6E39-1445-4FCA-9126-9EBADA4A75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772" y="5765366"/>
            <a:ext cx="5934973" cy="723416"/>
          </a:xfrm>
          <a:prstGeom prst="rect">
            <a:avLst/>
          </a:prstGeom>
        </p:spPr>
      </p:pic>
    </p:spTree>
    <p:extLst>
      <p:ext uri="{BB962C8B-B14F-4D97-AF65-F5344CB8AC3E}">
        <p14:creationId xmlns:p14="http://schemas.microsoft.com/office/powerpoint/2010/main" val="3785231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with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r>
              <a:rPr lang="en-US"/>
              <a:t>&lt;Footnote or citation&gt;</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pic>
        <p:nvPicPr>
          <p:cNvPr id="7"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283167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tandard large pri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99"/>
            </a:lvl1pPr>
          </a:lstStyle>
          <a:p>
            <a:r>
              <a:rPr lang="en-US"/>
              <a:t>Click to edit Master title style</a:t>
            </a:r>
          </a:p>
        </p:txBody>
      </p:sp>
      <p:sp>
        <p:nvSpPr>
          <p:cNvPr id="3" name="Content Placeholder 2"/>
          <p:cNvSpPr>
            <a:spLocks noGrp="1"/>
          </p:cNvSpPr>
          <p:nvPr>
            <p:ph idx="1"/>
          </p:nvPr>
        </p:nvSpPr>
        <p:spPr/>
        <p:txBody>
          <a:bodyPr/>
          <a:lstStyle>
            <a:lvl1pPr>
              <a:defRPr sz="2800"/>
            </a:lvl1pPr>
            <a:lvl2pPr>
              <a:defRPr sz="2800"/>
            </a:lvl2pPr>
            <a:lvl3pPr>
              <a:defRPr sz="2400"/>
            </a:lvl3pPr>
            <a:lvl4pPr>
              <a:defRPr sz="22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r>
              <a:rPr lang="en-US"/>
              <a:t>&lt;Footnote or citation&gt;</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pic>
        <p:nvPicPr>
          <p:cNvPr id="8" name="Picture Placeholder 4">
            <a:extLst>
              <a:ext uri="{FF2B5EF4-FFF2-40B4-BE49-F238E27FC236}">
                <a16:creationId xmlns:a16="http://schemas.microsoft.com/office/drawing/2014/main" id="{E3633E32-B6D5-469E-9327-9F35BA952C9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722406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Title with objectiv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301752"/>
            <a:ext cx="6095999" cy="6556248"/>
          </a:xfrm>
          <a:solidFill>
            <a:srgbClr val="00539B"/>
          </a:solidFill>
        </p:spPr>
        <p:txBody>
          <a:bodyPr lIns="274320" tIns="274320" rIns="274320" bIns="274320" anchor="ctr" anchorCtr="0"/>
          <a:lstStyle>
            <a:lvl1pPr>
              <a:defRPr sz="2800">
                <a:solidFill>
                  <a:schemeClr val="bg1"/>
                </a:solidFill>
              </a:defRPr>
            </a:lvl1pPr>
          </a:lstStyle>
          <a:p>
            <a:r>
              <a:rPr lang="en-US"/>
              <a:t>&lt;Section Title, can center or add text but this is the title only&gt;</a:t>
            </a:r>
          </a:p>
        </p:txBody>
      </p:sp>
      <p:sp>
        <p:nvSpPr>
          <p:cNvPr id="3" name="Text Placeholder 2"/>
          <p:cNvSpPr>
            <a:spLocks noGrp="1"/>
          </p:cNvSpPr>
          <p:nvPr>
            <p:ph type="body" idx="1" hasCustomPrompt="1"/>
          </p:nvPr>
        </p:nvSpPr>
        <p:spPr>
          <a:xfrm>
            <a:off x="6096000" y="335283"/>
            <a:ext cx="6096000" cy="6492240"/>
          </a:xfrm>
        </p:spPr>
        <p:txBody>
          <a:bodyPr lIns="274320" tIns="274320" rIns="274320" bIns="0" anchor="ctr" anchorCtr="0">
            <a:noAutofit/>
          </a:bodyPr>
          <a:lstStyle>
            <a:lvl1pPr marL="0" indent="0">
              <a:buClr>
                <a:srgbClr val="0077A1"/>
              </a:buClr>
              <a:buFont typeface="+mj-lt"/>
              <a:buNone/>
              <a:defRPr sz="2400" baseline="0">
                <a:solidFill>
                  <a:srgbClr val="00539B"/>
                </a:solidFill>
              </a:defRPr>
            </a:lvl1pPr>
            <a:lvl2pPr marL="548503" indent="-274252">
              <a:buSzPct val="90000"/>
              <a:buFont typeface="+mj-lt"/>
              <a:buAutoNum type="arabicPeriod"/>
              <a:defRPr sz="2200">
                <a:solidFill>
                  <a:srgbClr val="00539B"/>
                </a:solidFill>
              </a:defRPr>
            </a:lvl2pPr>
            <a:lvl3pPr marL="685629" indent="0">
              <a:buNone/>
              <a:defRPr sz="1350">
                <a:solidFill>
                  <a:schemeClr val="tx1">
                    <a:tint val="75000"/>
                  </a:schemeClr>
                </a:solidFill>
              </a:defRPr>
            </a:lvl3pPr>
            <a:lvl4pPr marL="1028443" indent="0">
              <a:buNone/>
              <a:defRPr sz="1200">
                <a:solidFill>
                  <a:schemeClr val="tx1">
                    <a:tint val="75000"/>
                  </a:schemeClr>
                </a:solidFill>
              </a:defRPr>
            </a:lvl4pPr>
            <a:lvl5pPr marL="1371257" indent="0">
              <a:buNone/>
              <a:defRPr sz="1200">
                <a:solidFill>
                  <a:schemeClr val="tx1">
                    <a:tint val="75000"/>
                  </a:schemeClr>
                </a:solidFill>
              </a:defRPr>
            </a:lvl5pPr>
            <a:lvl6pPr marL="1714072" indent="0">
              <a:buNone/>
              <a:defRPr sz="1200">
                <a:solidFill>
                  <a:schemeClr val="tx1">
                    <a:tint val="75000"/>
                  </a:schemeClr>
                </a:solidFill>
              </a:defRPr>
            </a:lvl6pPr>
            <a:lvl7pPr marL="2056886" indent="0">
              <a:buNone/>
              <a:defRPr sz="1200">
                <a:solidFill>
                  <a:schemeClr val="tx1">
                    <a:tint val="75000"/>
                  </a:schemeClr>
                </a:solidFill>
              </a:defRPr>
            </a:lvl7pPr>
            <a:lvl8pPr marL="2399700" indent="0">
              <a:buNone/>
              <a:defRPr sz="1200">
                <a:solidFill>
                  <a:schemeClr val="tx1">
                    <a:tint val="75000"/>
                  </a:schemeClr>
                </a:solidFill>
              </a:defRPr>
            </a:lvl8pPr>
            <a:lvl9pPr marL="2742514" indent="0">
              <a:buNone/>
              <a:defRPr sz="1200">
                <a:solidFill>
                  <a:schemeClr val="tx1">
                    <a:tint val="75000"/>
                  </a:schemeClr>
                </a:solidFill>
              </a:defRPr>
            </a:lvl9pPr>
          </a:lstStyle>
          <a:p>
            <a:pPr lvl="0"/>
            <a:r>
              <a:rPr lang="en-US"/>
              <a:t>Insert a brief description or introduce objectives </a:t>
            </a:r>
          </a:p>
          <a:p>
            <a:pPr lvl="1"/>
            <a:r>
              <a:rPr lang="en-US"/>
              <a:t>List objectives for the section to follow</a:t>
            </a:r>
          </a:p>
          <a:p>
            <a:pPr lvl="1"/>
            <a:r>
              <a:rPr lang="en-US"/>
              <a:t>Try to stick to an odd number of bullets</a:t>
            </a:r>
          </a:p>
          <a:p>
            <a:pPr lvl="1"/>
            <a:r>
              <a:rPr lang="en-US"/>
              <a:t>If possible</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Tree>
    <p:extLst>
      <p:ext uri="{BB962C8B-B14F-4D97-AF65-F5344CB8AC3E}">
        <p14:creationId xmlns:p14="http://schemas.microsoft.com/office/powerpoint/2010/main" val="326610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94F424DB-8F20-28F0-08E2-57120E978D74}"/>
              </a:ext>
            </a:extLst>
          </p:cNvPr>
          <p:cNvPicPr>
            <a:picLocks noChangeAspect="1"/>
          </p:cNvPicPr>
          <p:nvPr userDrawn="1"/>
        </p:nvPicPr>
        <p:blipFill>
          <a:blip r:embed="rId2"/>
          <a:stretch>
            <a:fillRect/>
          </a:stretch>
        </p:blipFill>
        <p:spPr>
          <a:xfrm>
            <a:off x="5808784" y="749224"/>
            <a:ext cx="6858000" cy="6858000"/>
          </a:xfrm>
          <a:prstGeom prst="rect">
            <a:avLst/>
          </a:prstGeom>
        </p:spPr>
      </p:pic>
      <p:sp>
        <p:nvSpPr>
          <p:cNvPr id="7" name="Title Text">
            <a:extLst>
              <a:ext uri="{FF2B5EF4-FFF2-40B4-BE49-F238E27FC236}">
                <a16:creationId xmlns:a16="http://schemas.microsoft.com/office/drawing/2014/main" id="{D83B766E-16CB-6C92-AB6A-A4E997133AF4}"/>
              </a:ext>
            </a:extLst>
          </p:cNvPr>
          <p:cNvSpPr txBox="1">
            <a:spLocks noGrp="1"/>
          </p:cNvSpPr>
          <p:nvPr>
            <p:ph type="body" sz="quarter" idx="16"/>
          </p:nvPr>
        </p:nvSpPr>
        <p:spPr>
          <a:xfrm>
            <a:off x="457198" y="749224"/>
            <a:ext cx="11277605" cy="1065009"/>
          </a:xfrm>
          <a:prstGeom prst="rect">
            <a:avLst/>
          </a:prstGeom>
        </p:spPr>
        <p:txBody>
          <a:bodyPr anchor="ctr"/>
          <a:lstStyle>
            <a:lvl1pPr marL="0" indent="0">
              <a:buNone/>
              <a:defRPr sz="4364" b="1">
                <a:solidFill>
                  <a:srgbClr val="000000"/>
                </a:solidFill>
              </a:defRPr>
            </a:lvl1pPr>
          </a:lstStyle>
          <a:p>
            <a:r>
              <a:t>Title Text</a:t>
            </a:r>
          </a:p>
        </p:txBody>
      </p:sp>
      <p:sp>
        <p:nvSpPr>
          <p:cNvPr id="8"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3D59D153-7DDC-C550-798F-0E1383B15E14}"/>
              </a:ext>
            </a:extLst>
          </p:cNvPr>
          <p:cNvSpPr txBox="1">
            <a:spLocks noGrp="1"/>
          </p:cNvSpPr>
          <p:nvPr>
            <p:ph type="body" sz="half" idx="17"/>
          </p:nvPr>
        </p:nvSpPr>
        <p:spPr>
          <a:xfrm>
            <a:off x="451009" y="1896546"/>
            <a:ext cx="9073330" cy="2942278"/>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r>
              <a:t> in </a:t>
            </a:r>
            <a:r>
              <a:rPr err="1"/>
              <a:t>voluptate</a:t>
            </a:r>
            <a:r>
              <a:t> </a:t>
            </a:r>
            <a:r>
              <a:rPr err="1"/>
              <a:t>velit</a:t>
            </a:r>
            <a:r>
              <a:t> </a:t>
            </a:r>
            <a:r>
              <a:rPr err="1"/>
              <a:t>esse</a:t>
            </a:r>
            <a:r>
              <a:t> </a:t>
            </a:r>
            <a:r>
              <a:rPr err="1"/>
              <a:t>cillum</a:t>
            </a:r>
            <a:r>
              <a:t> dolore </a:t>
            </a:r>
            <a:r>
              <a:rPr err="1"/>
              <a:t>eu</a:t>
            </a:r>
            <a:r>
              <a:t> </a:t>
            </a:r>
            <a:r>
              <a:rPr err="1"/>
              <a:t>fugiat</a:t>
            </a:r>
            <a:r>
              <a:t> </a:t>
            </a:r>
            <a:r>
              <a:rPr err="1"/>
              <a:t>nulla</a:t>
            </a:r>
            <a:r>
              <a:t> </a:t>
            </a:r>
            <a:r>
              <a:rPr err="1"/>
              <a:t>pariatur</a:t>
            </a:r>
            <a:r>
              <a:t>. </a:t>
            </a:r>
            <a:r>
              <a:rPr err="1"/>
              <a:t>Excepteur</a:t>
            </a:r>
            <a:r>
              <a:t> </a:t>
            </a:r>
            <a:r>
              <a:rPr err="1"/>
              <a:t>sint</a:t>
            </a:r>
            <a:r>
              <a:t> </a:t>
            </a:r>
            <a:r>
              <a:rPr err="1"/>
              <a:t>occaecat</a:t>
            </a:r>
            <a:r>
              <a:t> </a:t>
            </a:r>
            <a:r>
              <a:rPr err="1"/>
              <a:t>cupidatat</a:t>
            </a:r>
            <a:r>
              <a:t> non </a:t>
            </a:r>
            <a:r>
              <a:rPr err="1"/>
              <a:t>proident</a:t>
            </a:r>
            <a:r>
              <a:t>, sunt in culpa qui </a:t>
            </a:r>
            <a:r>
              <a:rPr err="1"/>
              <a:t>officia</a:t>
            </a:r>
            <a:r>
              <a:t> </a:t>
            </a:r>
            <a:r>
              <a:rPr err="1"/>
              <a:t>deserunt</a:t>
            </a:r>
            <a:r>
              <a:t> </a:t>
            </a:r>
            <a:r>
              <a:rPr err="1"/>
              <a:t>mollit</a:t>
            </a:r>
            <a:r>
              <a:t> </a:t>
            </a:r>
            <a:r>
              <a:rPr err="1"/>
              <a:t>anim</a:t>
            </a:r>
            <a:r>
              <a:t> id </a:t>
            </a:r>
            <a:r>
              <a:rPr err="1"/>
              <a:t>est</a:t>
            </a:r>
            <a:r>
              <a:t> </a:t>
            </a:r>
            <a:r>
              <a:rPr err="1"/>
              <a:t>laborum</a:t>
            </a:r>
            <a:r>
              <a:t>.</a:t>
            </a:r>
          </a:p>
        </p:txBody>
      </p:sp>
      <p:pic>
        <p:nvPicPr>
          <p:cNvPr id="10" name="Picture 9" descr="Shape&#10;&#10;Description automatically generated with low confidence">
            <a:extLst>
              <a:ext uri="{FF2B5EF4-FFF2-40B4-BE49-F238E27FC236}">
                <a16:creationId xmlns:a16="http://schemas.microsoft.com/office/drawing/2014/main" id="{3E59E1BD-DFE5-1204-B3E5-344BA1D3E0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1" name="Rectangle 10">
            <a:extLst>
              <a:ext uri="{FF2B5EF4-FFF2-40B4-BE49-F238E27FC236}">
                <a16:creationId xmlns:a16="http://schemas.microsoft.com/office/drawing/2014/main" id="{9FDD8D8A-6C40-47DE-5DE9-06F631B856F9}"/>
              </a:ext>
            </a:extLst>
          </p:cNvPr>
          <p:cNvSpPr/>
          <p:nvPr userDrawn="1"/>
        </p:nvSpPr>
        <p:spPr>
          <a:xfrm>
            <a:off x="0" y="-101600"/>
            <a:ext cx="12192000" cy="237067"/>
          </a:xfrm>
          <a:prstGeom prst="rect">
            <a:avLst/>
          </a:prstGeom>
          <a:solidFill>
            <a:srgbClr val="2B6AF7"/>
          </a:solidFill>
          <a:ln w="25400" cap="flat">
            <a:solidFill>
              <a:srgbClr val="2B6AF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Tree>
    <p:extLst>
      <p:ext uri="{BB962C8B-B14F-4D97-AF65-F5344CB8AC3E}">
        <p14:creationId xmlns:p14="http://schemas.microsoft.com/office/powerpoint/2010/main" val="3406982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with presenter head sho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 y="301752"/>
            <a:ext cx="6095999" cy="2685288"/>
          </a:xfrm>
          <a:solidFill>
            <a:srgbClr val="00539B"/>
          </a:solidFill>
        </p:spPr>
        <p:txBody>
          <a:bodyPr lIns="274320" tIns="274320" rIns="274320" bIns="274320" anchor="ctr" anchorCtr="0"/>
          <a:lstStyle>
            <a:lvl1pPr>
              <a:defRPr sz="2800">
                <a:solidFill>
                  <a:schemeClr val="bg1"/>
                </a:solidFill>
              </a:defRPr>
            </a:lvl1pPr>
          </a:lstStyle>
          <a:p>
            <a:r>
              <a:rPr lang="en-US"/>
              <a:t>&lt;Section Title, can center or add text but this is the title only&gt;</a:t>
            </a:r>
          </a:p>
        </p:txBody>
      </p:sp>
      <p:sp>
        <p:nvSpPr>
          <p:cNvPr id="3" name="Text Placeholder 2"/>
          <p:cNvSpPr>
            <a:spLocks noGrp="1"/>
          </p:cNvSpPr>
          <p:nvPr>
            <p:ph type="body" idx="1" hasCustomPrompt="1"/>
          </p:nvPr>
        </p:nvSpPr>
        <p:spPr>
          <a:xfrm>
            <a:off x="6096000" y="335283"/>
            <a:ext cx="6096000" cy="6492240"/>
          </a:xfrm>
        </p:spPr>
        <p:txBody>
          <a:bodyPr lIns="274320" tIns="274320" rIns="274320" bIns="0" anchor="ctr" anchorCtr="0">
            <a:noAutofit/>
          </a:bodyPr>
          <a:lstStyle>
            <a:lvl1pPr marL="0" indent="0">
              <a:buClr>
                <a:srgbClr val="0077A1"/>
              </a:buClr>
              <a:buFont typeface="+mj-lt"/>
              <a:buNone/>
              <a:defRPr sz="2400" baseline="0">
                <a:solidFill>
                  <a:srgbClr val="00539B"/>
                </a:solidFill>
              </a:defRPr>
            </a:lvl1pPr>
            <a:lvl2pPr marL="548503" indent="-274252">
              <a:buSzPct val="90000"/>
              <a:buFont typeface="+mj-lt"/>
              <a:buAutoNum type="arabicPeriod"/>
              <a:defRPr sz="2200">
                <a:solidFill>
                  <a:srgbClr val="00539B"/>
                </a:solidFill>
              </a:defRPr>
            </a:lvl2pPr>
            <a:lvl3pPr marL="685629" indent="0">
              <a:buNone/>
              <a:defRPr sz="1350">
                <a:solidFill>
                  <a:schemeClr val="tx1">
                    <a:tint val="75000"/>
                  </a:schemeClr>
                </a:solidFill>
              </a:defRPr>
            </a:lvl3pPr>
            <a:lvl4pPr marL="1028443" indent="0">
              <a:buNone/>
              <a:defRPr sz="1200">
                <a:solidFill>
                  <a:schemeClr val="tx1">
                    <a:tint val="75000"/>
                  </a:schemeClr>
                </a:solidFill>
              </a:defRPr>
            </a:lvl4pPr>
            <a:lvl5pPr marL="1371257" indent="0">
              <a:buNone/>
              <a:defRPr sz="1200">
                <a:solidFill>
                  <a:schemeClr val="tx1">
                    <a:tint val="75000"/>
                  </a:schemeClr>
                </a:solidFill>
              </a:defRPr>
            </a:lvl5pPr>
            <a:lvl6pPr marL="1714072" indent="0">
              <a:buNone/>
              <a:defRPr sz="1200">
                <a:solidFill>
                  <a:schemeClr val="tx1">
                    <a:tint val="75000"/>
                  </a:schemeClr>
                </a:solidFill>
              </a:defRPr>
            </a:lvl6pPr>
            <a:lvl7pPr marL="2056886" indent="0">
              <a:buNone/>
              <a:defRPr sz="1200">
                <a:solidFill>
                  <a:schemeClr val="tx1">
                    <a:tint val="75000"/>
                  </a:schemeClr>
                </a:solidFill>
              </a:defRPr>
            </a:lvl7pPr>
            <a:lvl8pPr marL="2399700" indent="0">
              <a:buNone/>
              <a:defRPr sz="1200">
                <a:solidFill>
                  <a:schemeClr val="tx1">
                    <a:tint val="75000"/>
                  </a:schemeClr>
                </a:solidFill>
              </a:defRPr>
            </a:lvl8pPr>
            <a:lvl9pPr marL="2742514" indent="0">
              <a:buNone/>
              <a:defRPr sz="1200">
                <a:solidFill>
                  <a:schemeClr val="tx1">
                    <a:tint val="75000"/>
                  </a:schemeClr>
                </a:solidFill>
              </a:defRPr>
            </a:lvl9pPr>
          </a:lstStyle>
          <a:p>
            <a:pPr lvl="0"/>
            <a:r>
              <a:rPr lang="en-US"/>
              <a:t>Insert a brief description or introduce objectives </a:t>
            </a:r>
          </a:p>
          <a:p>
            <a:pPr lvl="1"/>
            <a:r>
              <a:rPr lang="en-US"/>
              <a:t>List objectives for the section to follow</a:t>
            </a:r>
          </a:p>
          <a:p>
            <a:pPr lvl="1"/>
            <a:r>
              <a:rPr lang="en-US"/>
              <a:t>Try to stick to an odd number of bullets</a:t>
            </a:r>
          </a:p>
          <a:p>
            <a:pPr lvl="1"/>
            <a:r>
              <a:rPr lang="en-US"/>
              <a:t>If possible</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5" name="Text Placeholder 4"/>
          <p:cNvSpPr>
            <a:spLocks noGrp="1"/>
          </p:cNvSpPr>
          <p:nvPr>
            <p:ph type="body" sz="quarter" idx="13" hasCustomPrompt="1"/>
          </p:nvPr>
        </p:nvSpPr>
        <p:spPr>
          <a:xfrm>
            <a:off x="0" y="2926080"/>
            <a:ext cx="6096000" cy="3931920"/>
          </a:xfrm>
          <a:solidFill>
            <a:srgbClr val="00539B"/>
          </a:solidFill>
        </p:spPr>
        <p:txBody>
          <a:bodyPr lIns="137160" rIns="137160"/>
          <a:lstStyle>
            <a:lvl1pPr>
              <a:defRPr>
                <a:solidFill>
                  <a:schemeClr val="bg1"/>
                </a:solidFill>
                <a:latin typeface="+mj-lt"/>
                <a:ea typeface="Verdana" panose="020B0604030504040204" pitchFamily="34" charset="0"/>
                <a:cs typeface="Verdan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Credentials</a:t>
            </a:r>
            <a:br>
              <a:rPr lang="en-US"/>
            </a:br>
            <a:r>
              <a:rPr lang="en-US"/>
              <a:t>Job Title, Company</a:t>
            </a:r>
          </a:p>
        </p:txBody>
      </p:sp>
      <p:sp>
        <p:nvSpPr>
          <p:cNvPr id="8" name="Picture Placeholder 7"/>
          <p:cNvSpPr>
            <a:spLocks noGrp="1"/>
          </p:cNvSpPr>
          <p:nvPr>
            <p:ph type="pic" sz="quarter" idx="14" hasCustomPrompt="1"/>
          </p:nvPr>
        </p:nvSpPr>
        <p:spPr>
          <a:xfrm>
            <a:off x="1523999" y="4023360"/>
            <a:ext cx="3048000" cy="2286000"/>
          </a:xfrm>
        </p:spPr>
        <p:txBody>
          <a:bodyPr/>
          <a:lstStyle>
            <a:lvl1pPr>
              <a:defRPr>
                <a:solidFill>
                  <a:schemeClr val="bg1"/>
                </a:solidFill>
              </a:defRPr>
            </a:lvl1pPr>
          </a:lstStyle>
          <a:p>
            <a:r>
              <a:rPr lang="en-US"/>
              <a:t>Head shot</a:t>
            </a:r>
          </a:p>
        </p:txBody>
      </p:sp>
    </p:spTree>
    <p:extLst>
      <p:ext uri="{BB962C8B-B14F-4D97-AF65-F5344CB8AC3E}">
        <p14:creationId xmlns:p14="http://schemas.microsoft.com/office/powerpoint/2010/main" val="303349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22" y="1371602"/>
            <a:ext cx="5483497" cy="502919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217920" y="1371600"/>
            <a:ext cx="5486400" cy="502919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pic>
        <p:nvPicPr>
          <p:cNvPr id="9" name="Picture Placeholder 4">
            <a:extLst>
              <a:ext uri="{FF2B5EF4-FFF2-40B4-BE49-F238E27FC236}">
                <a16:creationId xmlns:a16="http://schemas.microsoft.com/office/drawing/2014/main" id="{01DDAE5B-1378-420A-9D9B-0B9D065C9CA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255095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Col Content-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17" y="1371602"/>
            <a:ext cx="5791200" cy="5029199"/>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Picture Placeholder 7"/>
          <p:cNvSpPr>
            <a:spLocks noGrp="1"/>
          </p:cNvSpPr>
          <p:nvPr>
            <p:ph type="pic" sz="quarter" idx="13" hasCustomPrompt="1"/>
          </p:nvPr>
        </p:nvSpPr>
        <p:spPr>
          <a:xfrm>
            <a:off x="6217920" y="1371601"/>
            <a:ext cx="5486400" cy="5029201"/>
          </a:xfrm>
        </p:spPr>
        <p:txBody>
          <a:bodyPr/>
          <a:lstStyle>
            <a:lvl1pPr>
              <a:defRPr/>
            </a:lvl1pPr>
          </a:lstStyle>
          <a:p>
            <a:r>
              <a:rPr lang="en-US"/>
              <a:t>Picture/Chart/Graph – no clip art, ask MarCom POC</a:t>
            </a:r>
          </a:p>
        </p:txBody>
      </p:sp>
      <p:pic>
        <p:nvPicPr>
          <p:cNvPr id="10" name="Picture Placeholder 4">
            <a:extLst>
              <a:ext uri="{FF2B5EF4-FFF2-40B4-BE49-F238E27FC236}">
                <a16:creationId xmlns:a16="http://schemas.microsoft.com/office/drawing/2014/main" id="{6FA60808-7328-40D7-901B-1726F131169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062386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 Imag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11789" y="1371601"/>
            <a:ext cx="5791200" cy="502919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Picture Placeholder 7"/>
          <p:cNvSpPr>
            <a:spLocks noGrp="1"/>
          </p:cNvSpPr>
          <p:nvPr>
            <p:ph type="pic" sz="quarter" idx="13" hasCustomPrompt="1"/>
          </p:nvPr>
        </p:nvSpPr>
        <p:spPr>
          <a:xfrm>
            <a:off x="425389" y="1371601"/>
            <a:ext cx="5486400" cy="5029201"/>
          </a:xfrm>
        </p:spPr>
        <p:txBody>
          <a:bodyPr/>
          <a:lstStyle>
            <a:lvl1pPr>
              <a:defRPr/>
            </a:lvl1pPr>
          </a:lstStyle>
          <a:p>
            <a:r>
              <a:rPr lang="en-US"/>
              <a:t>Picture/Chart/Graph – no clip art, ask MarCom POC</a:t>
            </a:r>
          </a:p>
        </p:txBody>
      </p:sp>
      <p:pic>
        <p:nvPicPr>
          <p:cNvPr id="10" name="Picture Placeholder 4">
            <a:extLst>
              <a:ext uri="{FF2B5EF4-FFF2-40B4-BE49-F238E27FC236}">
                <a16:creationId xmlns:a16="http://schemas.microsoft.com/office/drawing/2014/main" id="{4D3EDC4E-E8B8-44E5-AF40-F46ED738DBE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283116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6722" y="2055226"/>
            <a:ext cx="5483497" cy="43455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217920" y="2055226"/>
            <a:ext cx="5486400" cy="434557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E77DF0-1315-4130-8032-8CACB4492BBE}" type="slidenum">
              <a:rPr lang="en-US" smtClean="0"/>
              <a:t>‹#›</a:t>
            </a:fld>
            <a:endParaRPr lang="en-US"/>
          </a:p>
        </p:txBody>
      </p:sp>
      <p:sp>
        <p:nvSpPr>
          <p:cNvPr id="8" name="Text Placeholder 7"/>
          <p:cNvSpPr>
            <a:spLocks noGrp="1"/>
          </p:cNvSpPr>
          <p:nvPr>
            <p:ph type="body" sz="quarter" idx="13" hasCustomPrompt="1"/>
          </p:nvPr>
        </p:nvSpPr>
        <p:spPr>
          <a:xfrm>
            <a:off x="426719" y="1506541"/>
            <a:ext cx="5483016" cy="548685"/>
          </a:xfrm>
        </p:spPr>
        <p:txBody>
          <a:bodyPr/>
          <a:lstStyle>
            <a:lvl1pPr>
              <a:defRPr b="1"/>
            </a:lvl1pPr>
          </a:lstStyle>
          <a:p>
            <a:pPr lvl="0"/>
            <a:r>
              <a:rPr lang="en-US"/>
              <a:t>Col 1 Heading</a:t>
            </a:r>
          </a:p>
        </p:txBody>
      </p:sp>
      <p:sp>
        <p:nvSpPr>
          <p:cNvPr id="9" name="Text Placeholder 7"/>
          <p:cNvSpPr>
            <a:spLocks noGrp="1"/>
          </p:cNvSpPr>
          <p:nvPr>
            <p:ph type="body" sz="quarter" idx="14" hasCustomPrompt="1"/>
          </p:nvPr>
        </p:nvSpPr>
        <p:spPr>
          <a:xfrm>
            <a:off x="6217439" y="1506541"/>
            <a:ext cx="5483016" cy="548685"/>
          </a:xfrm>
        </p:spPr>
        <p:txBody>
          <a:bodyPr/>
          <a:lstStyle>
            <a:lvl1pPr>
              <a:defRPr b="1"/>
            </a:lvl1pPr>
          </a:lstStyle>
          <a:p>
            <a:pPr lvl="0"/>
            <a:r>
              <a:rPr lang="en-US"/>
              <a:t>Col 2 Heading</a:t>
            </a:r>
          </a:p>
        </p:txBody>
      </p:sp>
      <p:pic>
        <p:nvPicPr>
          <p:cNvPr id="12" name="Picture Placeholder 4">
            <a:extLst>
              <a:ext uri="{FF2B5EF4-FFF2-40B4-BE49-F238E27FC236}">
                <a16:creationId xmlns:a16="http://schemas.microsoft.com/office/drawing/2014/main" id="{761B08B6-BF10-495F-A19E-5CDF3F5165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4028699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Title, but you can change color of font to match background and thereby make not visible</a:t>
            </a:r>
          </a:p>
        </p:txBody>
      </p:sp>
      <p:sp>
        <p:nvSpPr>
          <p:cNvPr id="4" name="Footer Placeholder 3"/>
          <p:cNvSpPr>
            <a:spLocks noGrp="1"/>
          </p:cNvSpPr>
          <p:nvPr>
            <p:ph type="ftr" sz="quarter" idx="11"/>
          </p:nvPr>
        </p:nvSpPr>
        <p:spPr/>
        <p:txBody>
          <a:bodyPr/>
          <a:lstStyle/>
          <a:p>
            <a:r>
              <a:rPr lang="en-US"/>
              <a:t>&lt;Footnote/Citation&gt;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sp>
        <p:nvSpPr>
          <p:cNvPr id="7" name="Picture Placeholder 6"/>
          <p:cNvSpPr>
            <a:spLocks noGrp="1"/>
          </p:cNvSpPr>
          <p:nvPr>
            <p:ph type="pic" sz="quarter" idx="13" hasCustomPrompt="1"/>
          </p:nvPr>
        </p:nvSpPr>
        <p:spPr>
          <a:xfrm>
            <a:off x="426722" y="1371600"/>
            <a:ext cx="11277601" cy="5029200"/>
          </a:xfrm>
        </p:spPr>
        <p:txBody>
          <a:bodyPr/>
          <a:lstStyle>
            <a:lvl1pPr>
              <a:defRPr baseline="0"/>
            </a:lvl1pPr>
          </a:lstStyle>
          <a:p>
            <a:r>
              <a:rPr lang="en-US"/>
              <a:t>Picture/Chart/Graph – no clip art, ask MarCom POC, all data charts should be flat images when entered, send location of data file if changes are needed</a:t>
            </a:r>
          </a:p>
        </p:txBody>
      </p:sp>
      <p:pic>
        <p:nvPicPr>
          <p:cNvPr id="9" name="Picture Placeholder 4">
            <a:extLst>
              <a:ext uri="{FF2B5EF4-FFF2-40B4-BE49-F238E27FC236}">
                <a16:creationId xmlns:a16="http://schemas.microsoft.com/office/drawing/2014/main" id="{CEDFE047-7DF0-4D35-8416-1AEC5A2793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530710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064443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818791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745655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671061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s with Blubs">
    <p:spTree>
      <p:nvGrpSpPr>
        <p:cNvPr id="1" name=""/>
        <p:cNvGrpSpPr/>
        <p:nvPr/>
      </p:nvGrpSpPr>
      <p:grpSpPr>
        <a:xfrm>
          <a:off x="0" y="0"/>
          <a:ext cx="0" cy="0"/>
          <a:chOff x="0" y="0"/>
          <a:chExt cx="0" cy="0"/>
        </a:xfrm>
      </p:grpSpPr>
      <p:pic>
        <p:nvPicPr>
          <p:cNvPr id="7" name="blue-box.jpg" descr="blue-box.jpg">
            <a:extLst>
              <a:ext uri="{FF2B5EF4-FFF2-40B4-BE49-F238E27FC236}">
                <a16:creationId xmlns:a16="http://schemas.microsoft.com/office/drawing/2014/main" id="{D3F74D01-904B-730E-F2D9-0D85D37EB21A}"/>
              </a:ext>
            </a:extLst>
          </p:cNvPr>
          <p:cNvPicPr>
            <a:picLocks noChangeAspect="1"/>
          </p:cNvPicPr>
          <p:nvPr userDrawn="1"/>
        </p:nvPicPr>
        <p:blipFill>
          <a:blip r:embed="rId2"/>
          <a:stretch>
            <a:fillRect/>
          </a:stretch>
        </p:blipFill>
        <p:spPr>
          <a:xfrm>
            <a:off x="-1" y="0"/>
            <a:ext cx="12192001" cy="3429000"/>
          </a:xfrm>
          <a:prstGeom prst="rect">
            <a:avLst/>
          </a:prstGeom>
          <a:ln w="12700">
            <a:miter lim="400000"/>
          </a:ln>
        </p:spPr>
      </p:pic>
      <p:pic>
        <p:nvPicPr>
          <p:cNvPr id="8" name="small-whit-ebox.jpg" descr="small-whit-ebox.jpg">
            <a:extLst>
              <a:ext uri="{FF2B5EF4-FFF2-40B4-BE49-F238E27FC236}">
                <a16:creationId xmlns:a16="http://schemas.microsoft.com/office/drawing/2014/main" id="{680CC72C-91D5-CC2C-3A7B-3B7D847C104A}"/>
              </a:ext>
            </a:extLst>
          </p:cNvPr>
          <p:cNvPicPr>
            <a:picLocks noChangeAspect="1"/>
          </p:cNvPicPr>
          <p:nvPr userDrawn="1"/>
        </p:nvPicPr>
        <p:blipFill>
          <a:blip r:embed="rId3"/>
          <a:stretch>
            <a:fillRect/>
          </a:stretch>
        </p:blipFill>
        <p:spPr>
          <a:xfrm>
            <a:off x="547086" y="1462500"/>
            <a:ext cx="11097828" cy="4125500"/>
          </a:xfrm>
          <a:prstGeom prst="rect">
            <a:avLst/>
          </a:prstGeom>
          <a:ln w="12700">
            <a:miter lim="400000"/>
          </a:ln>
          <a:effectLst>
            <a:outerShdw blurRad="101600" dist="25400" dir="5400000" rotWithShape="0">
              <a:srgbClr val="000000">
                <a:alpha val="4423"/>
              </a:srgbClr>
            </a:outerShdw>
          </a:effectLst>
        </p:spPr>
      </p:pic>
      <p:sp>
        <p:nvSpPr>
          <p:cNvPr id="9" name="Title Text">
            <a:extLst>
              <a:ext uri="{FF2B5EF4-FFF2-40B4-BE49-F238E27FC236}">
                <a16:creationId xmlns:a16="http://schemas.microsoft.com/office/drawing/2014/main" id="{AA930B90-9295-D65A-9DF3-FA5E66A0BAC7}"/>
              </a:ext>
            </a:extLst>
          </p:cNvPr>
          <p:cNvSpPr txBox="1">
            <a:spLocks noGrp="1"/>
          </p:cNvSpPr>
          <p:nvPr>
            <p:ph type="body" sz="quarter" idx="14"/>
          </p:nvPr>
        </p:nvSpPr>
        <p:spPr>
          <a:xfrm>
            <a:off x="534167" y="502695"/>
            <a:ext cx="11277605" cy="1065009"/>
          </a:xfrm>
          <a:prstGeom prst="rect">
            <a:avLst/>
          </a:prstGeom>
        </p:spPr>
        <p:txBody>
          <a:bodyPr anchor="ctr"/>
          <a:lstStyle>
            <a:lvl1pPr marL="0" indent="0">
              <a:buNone/>
              <a:defRPr sz="4364" b="1">
                <a:solidFill>
                  <a:schemeClr val="bg2"/>
                </a:solidFill>
              </a:defRPr>
            </a:lvl1pPr>
          </a:lstStyle>
          <a:p>
            <a:r>
              <a:t>Title Text</a:t>
            </a:r>
          </a:p>
        </p:txBody>
      </p:sp>
      <p:sp>
        <p:nvSpPr>
          <p:cNvPr id="10" name="Lorem ipsum dolor sit amet, consectetur adipiscing elit, sed do eiusmod tempor incididunt ut labore et dolore magna eiusmod aliqua.">
            <a:extLst>
              <a:ext uri="{FF2B5EF4-FFF2-40B4-BE49-F238E27FC236}">
                <a16:creationId xmlns:a16="http://schemas.microsoft.com/office/drawing/2014/main" id="{88356FD9-6724-6FC0-6230-275CC4AF17D0}"/>
              </a:ext>
            </a:extLst>
          </p:cNvPr>
          <p:cNvSpPr txBox="1">
            <a:spLocks noGrp="1"/>
          </p:cNvSpPr>
          <p:nvPr>
            <p:ph type="body" sz="quarter" idx="15"/>
          </p:nvPr>
        </p:nvSpPr>
        <p:spPr>
          <a:xfrm>
            <a:off x="2357804" y="1911526"/>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sp>
        <p:nvSpPr>
          <p:cNvPr id="11" name="Lorem ipsum dolor sit amet, consectetur adipiscing elit, sed do eiusmod tempor incididunt ut labore et dolore magna eiusmod aliqua.">
            <a:extLst>
              <a:ext uri="{FF2B5EF4-FFF2-40B4-BE49-F238E27FC236}">
                <a16:creationId xmlns:a16="http://schemas.microsoft.com/office/drawing/2014/main" id="{DAD9773C-D7DA-38B3-8722-DA12929EA4A1}"/>
              </a:ext>
            </a:extLst>
          </p:cNvPr>
          <p:cNvSpPr txBox="1">
            <a:spLocks noGrp="1"/>
          </p:cNvSpPr>
          <p:nvPr>
            <p:ph type="body" sz="quarter" idx="16"/>
          </p:nvPr>
        </p:nvSpPr>
        <p:spPr>
          <a:xfrm>
            <a:off x="2357804" y="3123314"/>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sp>
        <p:nvSpPr>
          <p:cNvPr id="12" name="Lorem ipsum dolor sit amet, consectetur adipiscing elit, sed do eiusmod tempor incididunt ut labore et dolore magna eiusmod aliqua.">
            <a:extLst>
              <a:ext uri="{FF2B5EF4-FFF2-40B4-BE49-F238E27FC236}">
                <a16:creationId xmlns:a16="http://schemas.microsoft.com/office/drawing/2014/main" id="{BECA9607-7B4E-A77C-C97E-C1AE1BB36B3C}"/>
              </a:ext>
            </a:extLst>
          </p:cNvPr>
          <p:cNvSpPr txBox="1">
            <a:spLocks noGrp="1"/>
          </p:cNvSpPr>
          <p:nvPr>
            <p:ph type="body" sz="quarter" idx="17"/>
          </p:nvPr>
        </p:nvSpPr>
        <p:spPr>
          <a:xfrm>
            <a:off x="2357804" y="4355991"/>
            <a:ext cx="8426663" cy="755718"/>
          </a:xfrm>
          <a:prstGeom prst="rect">
            <a:avLst/>
          </a:prstGeom>
        </p:spPr>
        <p:txBody>
          <a:bodyPr lIns="50291" tIns="50291" rIns="50291" bIns="50291">
            <a:spAutoFit/>
          </a:bodyPr>
          <a:lstStyle>
            <a:lvl1pPr marL="0" indent="0">
              <a:lnSpc>
                <a:spcPct val="110000"/>
              </a:lnSpc>
              <a:spcBef>
                <a:spcPts val="727"/>
              </a:spcBef>
              <a:buNone/>
              <a:defRPr sz="2000" b="1">
                <a:solidFill>
                  <a:srgbClr val="000000"/>
                </a:solidFill>
                <a:latin typeface="+mj-lt"/>
                <a:ea typeface="+mj-ea"/>
                <a:cs typeface="+mj-cs"/>
                <a:sym typeface="Neue Haas Grotesk Text Pro 55 R"/>
              </a:defRPr>
            </a:lvl1pPr>
          </a:lstStyle>
          <a:p>
            <a:pPr>
              <a:lnSpc>
                <a:spcPct val="110000"/>
              </a:lnSpc>
              <a:spcBef>
                <a:spcPts val="600"/>
              </a:spcBef>
              <a:defRPr sz="2000" b="1">
                <a:solidFill>
                  <a:srgbClr val="000000"/>
                </a:solidFill>
                <a:latin typeface="+mj-lt"/>
                <a:ea typeface="+mj-ea"/>
                <a:cs typeface="+mj-cs"/>
                <a:sym typeface="Neue Haas Grotesk Text Pro 55 R"/>
              </a:defRPr>
            </a:pPr>
            <a:r>
              <a:t>Lorem ipsum dolor sit </a:t>
            </a:r>
            <a:r>
              <a:rPr err="1"/>
              <a:t>amet</a:t>
            </a:r>
            <a:r>
              <a:t>, </a:t>
            </a:r>
            <a:r>
              <a:rPr b="0" err="1"/>
              <a:t>consectetur</a:t>
            </a:r>
            <a:r>
              <a:rPr b="0"/>
              <a:t> </a:t>
            </a:r>
            <a:r>
              <a:rPr b="0" err="1"/>
              <a:t>adipiscing</a:t>
            </a:r>
            <a:r>
              <a:rPr b="0"/>
              <a:t> </a:t>
            </a:r>
            <a:r>
              <a:rPr b="0" err="1"/>
              <a:t>elit</a:t>
            </a:r>
            <a:r>
              <a:rPr b="0"/>
              <a:t>, sed do </a:t>
            </a:r>
            <a:r>
              <a:rPr b="0" err="1"/>
              <a:t>eiusmod</a:t>
            </a:r>
            <a:r>
              <a:rPr b="0"/>
              <a:t> </a:t>
            </a:r>
            <a:r>
              <a:rPr b="0" err="1"/>
              <a:t>tempor</a:t>
            </a:r>
            <a:r>
              <a:rPr b="0"/>
              <a:t> </a:t>
            </a:r>
            <a:r>
              <a:rPr b="0" err="1"/>
              <a:t>incididunt</a:t>
            </a:r>
            <a:r>
              <a:rPr b="0"/>
              <a:t> </a:t>
            </a:r>
            <a:r>
              <a:rPr b="0" err="1"/>
              <a:t>ut</a:t>
            </a:r>
            <a:r>
              <a:rPr b="0"/>
              <a:t> labore et dolore magna </a:t>
            </a:r>
            <a:r>
              <a:rPr b="0" err="1"/>
              <a:t>eiusmod</a:t>
            </a:r>
            <a:r>
              <a:rPr b="0"/>
              <a:t> </a:t>
            </a:r>
            <a:r>
              <a:rPr b="0" err="1"/>
              <a:t>aliqua</a:t>
            </a:r>
            <a:r>
              <a:rPr b="0"/>
              <a:t>.</a:t>
            </a:r>
          </a:p>
        </p:txBody>
      </p:sp>
      <p:pic>
        <p:nvPicPr>
          <p:cNvPr id="14" name="Picture 13" descr="Shape&#10;&#10;Description automatically generated with low confidence">
            <a:extLst>
              <a:ext uri="{FF2B5EF4-FFF2-40B4-BE49-F238E27FC236}">
                <a16:creationId xmlns:a16="http://schemas.microsoft.com/office/drawing/2014/main" id="{B9E41C6C-C475-05F5-019D-2C5D347878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5" name="Picture Placeholder 12">
            <a:extLst>
              <a:ext uri="{FF2B5EF4-FFF2-40B4-BE49-F238E27FC236}">
                <a16:creationId xmlns:a16="http://schemas.microsoft.com/office/drawing/2014/main" id="{B800610B-65BF-6133-895E-94D2ECCEEBD1}"/>
              </a:ext>
            </a:extLst>
          </p:cNvPr>
          <p:cNvSpPr>
            <a:spLocks noGrp="1"/>
          </p:cNvSpPr>
          <p:nvPr>
            <p:ph type="pic" sz="quarter" idx="18"/>
          </p:nvPr>
        </p:nvSpPr>
        <p:spPr>
          <a:xfrm>
            <a:off x="1219552" y="1911350"/>
            <a:ext cx="801688" cy="755650"/>
          </a:xfrm>
        </p:spPr>
        <p:txBody>
          <a:bodyPr>
            <a:normAutofit/>
          </a:bodyPr>
          <a:lstStyle>
            <a:lvl1pPr marL="0" indent="0">
              <a:buNone/>
              <a:defRPr sz="1000"/>
            </a:lvl1pPr>
          </a:lstStyle>
          <a:p>
            <a:endParaRPr lang="en-US"/>
          </a:p>
        </p:txBody>
      </p:sp>
      <p:sp>
        <p:nvSpPr>
          <p:cNvPr id="16" name="Picture Placeholder 12">
            <a:extLst>
              <a:ext uri="{FF2B5EF4-FFF2-40B4-BE49-F238E27FC236}">
                <a16:creationId xmlns:a16="http://schemas.microsoft.com/office/drawing/2014/main" id="{18D24C54-970F-3E0E-5B39-FB0113219935}"/>
              </a:ext>
            </a:extLst>
          </p:cNvPr>
          <p:cNvSpPr>
            <a:spLocks noGrp="1"/>
          </p:cNvSpPr>
          <p:nvPr>
            <p:ph type="pic" sz="quarter" idx="19"/>
          </p:nvPr>
        </p:nvSpPr>
        <p:spPr>
          <a:xfrm>
            <a:off x="1219552" y="3085394"/>
            <a:ext cx="801688" cy="755650"/>
          </a:xfrm>
        </p:spPr>
        <p:txBody>
          <a:bodyPr>
            <a:normAutofit/>
          </a:bodyPr>
          <a:lstStyle>
            <a:lvl1pPr marL="0" indent="0">
              <a:buNone/>
              <a:defRPr sz="1000"/>
            </a:lvl1pPr>
          </a:lstStyle>
          <a:p>
            <a:endParaRPr lang="en-US"/>
          </a:p>
        </p:txBody>
      </p:sp>
      <p:sp>
        <p:nvSpPr>
          <p:cNvPr id="17" name="Picture Placeholder 12">
            <a:extLst>
              <a:ext uri="{FF2B5EF4-FFF2-40B4-BE49-F238E27FC236}">
                <a16:creationId xmlns:a16="http://schemas.microsoft.com/office/drawing/2014/main" id="{486D0C80-030F-BB6B-6F3B-9D42F9B1D470}"/>
              </a:ext>
            </a:extLst>
          </p:cNvPr>
          <p:cNvSpPr>
            <a:spLocks noGrp="1"/>
          </p:cNvSpPr>
          <p:nvPr>
            <p:ph type="pic" sz="quarter" idx="20"/>
          </p:nvPr>
        </p:nvSpPr>
        <p:spPr>
          <a:xfrm>
            <a:off x="1219552" y="4338461"/>
            <a:ext cx="801688" cy="755650"/>
          </a:xfrm>
        </p:spPr>
        <p:txBody>
          <a:bodyPr>
            <a:normAutofit/>
          </a:bodyPr>
          <a:lstStyle>
            <a:lvl1pPr marL="0" indent="0">
              <a:buNone/>
              <a:defRPr sz="1000"/>
            </a:lvl1pPr>
          </a:lstStyle>
          <a:p>
            <a:endParaRPr lang="en-US"/>
          </a:p>
        </p:txBody>
      </p:sp>
    </p:spTree>
    <p:extLst>
      <p:ext uri="{BB962C8B-B14F-4D97-AF65-F5344CB8AC3E}">
        <p14:creationId xmlns:p14="http://schemas.microsoft.com/office/powerpoint/2010/main" val="228095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781565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131608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1022194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754740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173805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616133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3079458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79971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ab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4271429478"/>
              </p:ext>
            </p:extLst>
          </p:nvPr>
        </p:nvGraphicFramePr>
        <p:xfrm>
          <a:off x="426720" y="1130383"/>
          <a:ext cx="11277600" cy="2826105"/>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nSpc>
                          <a:spcPct val="130000"/>
                        </a:lnSpc>
                        <a:spcBef>
                          <a:spcPts val="200"/>
                        </a:spcBef>
                        <a:spcAft>
                          <a:spcPts val="200"/>
                        </a:spcAft>
                      </a:pPr>
                      <a:r>
                        <a:rPr lang="en-US" sz="2000">
                          <a:latin typeface="+mj-lt"/>
                        </a:rPr>
                        <a:t>Subhead</a:t>
                      </a:r>
                    </a:p>
                  </a:txBody>
                  <a:tcPr marL="121920" marR="121920" anchor="ct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00539B"/>
                    </a:solidFill>
                  </a:tcPr>
                </a:tc>
                <a:tc>
                  <a:txBody>
                    <a:bodyPr/>
                    <a:lstStyle/>
                    <a:p>
                      <a:pPr algn="ctr">
                        <a:lnSpc>
                          <a:spcPct val="130000"/>
                        </a:lnSpc>
                        <a:spcBef>
                          <a:spcPts val="200"/>
                        </a:spcBef>
                        <a:spcAft>
                          <a:spcPts val="200"/>
                        </a:spcAft>
                      </a:pPr>
                      <a:r>
                        <a:rPr lang="en-US" sz="2000">
                          <a:latin typeface="+mj-lt"/>
                        </a:rPr>
                        <a:t>Subhead</a:t>
                      </a:r>
                    </a:p>
                  </a:txBody>
                  <a:tcPr marL="121920" marR="121920" anchor="ctr">
                    <a:lnL w="6350" cap="flat" cmpd="sng" algn="ctr">
                      <a:noFill/>
                      <a:prstDash val="solid"/>
                      <a:round/>
                      <a:headEnd type="none" w="med" len="med"/>
                      <a:tailEnd type="none" w="med" len="med"/>
                    </a:lnL>
                    <a:solidFill>
                      <a:srgbClr val="00539B"/>
                    </a:solidFill>
                  </a:tcPr>
                </a:tc>
                <a:extLst>
                  <a:ext uri="{0D108BD9-81ED-4DB2-BD59-A6C34878D82A}">
                    <a16:rowId xmlns:a16="http://schemas.microsoft.com/office/drawing/2014/main" val="10000"/>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1"/>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2"/>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3"/>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4"/>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noFill/>
                  </a:tcPr>
                </a:tc>
                <a:extLst>
                  <a:ext uri="{0D108BD9-81ED-4DB2-BD59-A6C34878D82A}">
                    <a16:rowId xmlns:a16="http://schemas.microsoft.com/office/drawing/2014/main" val="10005"/>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solidFill>
                      <a:srgbClr val="CEAB18">
                        <a:alpha val="25000"/>
                      </a:srgbClr>
                    </a:solid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solidFill>
                      <a:srgbClr val="CEAB18">
                        <a:alpha val="25000"/>
                      </a:srgbClr>
                    </a:solidFill>
                  </a:tcPr>
                </a:tc>
                <a:extLst>
                  <a:ext uri="{0D108BD9-81ED-4DB2-BD59-A6C34878D82A}">
                    <a16:rowId xmlns:a16="http://schemas.microsoft.com/office/drawing/2014/main" val="10006"/>
                  </a:ext>
                </a:extLst>
              </a:tr>
              <a:tr h="339948">
                <a:tc>
                  <a:txBody>
                    <a:bodyPr/>
                    <a:lstStyle/>
                    <a:p>
                      <a:pPr>
                        <a:lnSpc>
                          <a:spcPct val="130000"/>
                        </a:lnSpc>
                      </a:pPr>
                      <a:r>
                        <a:rPr lang="en-US" sz="1400">
                          <a:solidFill>
                            <a:srgbClr val="00539B"/>
                          </a:solidFill>
                          <a:latin typeface="+mj-lt"/>
                        </a:rPr>
                        <a:t>Table text</a:t>
                      </a:r>
                    </a:p>
                  </a:txBody>
                  <a:tcPr marL="121920" marR="121920" anchor="ctr">
                    <a:lnR w="6350" cap="flat" cmpd="sng" algn="ctr">
                      <a:solidFill>
                        <a:srgbClr val="00539B"/>
                      </a:solid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19050" cap="flat" cmpd="sng" algn="ctr">
                      <a:solidFill>
                        <a:srgbClr val="00539B"/>
                      </a:solidFill>
                      <a:prstDash val="solid"/>
                      <a:round/>
                      <a:headEnd type="none" w="med" len="med"/>
                      <a:tailEnd type="none" w="med" len="med"/>
                    </a:lnB>
                    <a:noFill/>
                  </a:tcPr>
                </a:tc>
                <a:tc>
                  <a:txBody>
                    <a:bodyPr/>
                    <a:lstStyle/>
                    <a:p>
                      <a:pPr algn="ctr">
                        <a:lnSpc>
                          <a:spcPct val="130000"/>
                        </a:lnSpc>
                      </a:pPr>
                      <a:r>
                        <a:rPr lang="en-US" sz="1400">
                          <a:solidFill>
                            <a:srgbClr val="00539B"/>
                          </a:solidFill>
                          <a:latin typeface="+mj-lt"/>
                        </a:rPr>
                        <a:t>Table text</a:t>
                      </a:r>
                    </a:p>
                  </a:txBody>
                  <a:tcPr marL="121920" marR="121920" anchor="ctr">
                    <a:lnL w="6350" cap="flat" cmpd="sng" algn="ctr">
                      <a:noFill/>
                      <a:prstDash val="solid"/>
                      <a:round/>
                      <a:headEnd type="none" w="med" len="med"/>
                      <a:tailEnd type="none" w="med" len="med"/>
                    </a:lnL>
                    <a:lnB w="19050" cap="flat" cmpd="sng" algn="ctr">
                      <a:solidFill>
                        <a:srgbClr val="00539B"/>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8" name="Picture Placeholder 4">
            <a:extLst>
              <a:ext uri="{FF2B5EF4-FFF2-40B4-BE49-F238E27FC236}">
                <a16:creationId xmlns:a16="http://schemas.microsoft.com/office/drawing/2014/main" id="{D7ABB020-92BE-44B9-A092-B34563C4C4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322785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able w/Row h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Needs a Table Title here</a:t>
            </a:r>
          </a:p>
        </p:txBody>
      </p:sp>
      <p:sp>
        <p:nvSpPr>
          <p:cNvPr id="4" name="Footer Placeholder 3"/>
          <p:cNvSpPr>
            <a:spLocks noGrp="1"/>
          </p:cNvSpPr>
          <p:nvPr>
            <p:ph type="ftr" sz="quarter" idx="11"/>
          </p:nvPr>
        </p:nvSpPr>
        <p:spPr>
          <a:xfrm>
            <a:off x="426720" y="5943600"/>
            <a:ext cx="11277600" cy="914400"/>
          </a:xfrm>
        </p:spPr>
        <p:txBody>
          <a:bodyPr/>
          <a:lstStyle/>
          <a:p>
            <a:r>
              <a:rPr lang="en-US"/>
              <a:t>&lt;Add Footnotes/Citation of data source(s) here, ensure makes sense and gives context and caveats&gt;</a:t>
            </a:r>
          </a:p>
        </p:txBody>
      </p:sp>
      <p:sp>
        <p:nvSpPr>
          <p:cNvPr id="5" name="Slide Number Placeholder 4"/>
          <p:cNvSpPr>
            <a:spLocks noGrp="1"/>
          </p:cNvSpPr>
          <p:nvPr>
            <p:ph type="sldNum" sz="quarter" idx="12"/>
          </p:nvPr>
        </p:nvSpPr>
        <p:spPr/>
        <p:txBody>
          <a:bodyPr/>
          <a:lstStyle/>
          <a:p>
            <a:fld id="{48E77DF0-1315-4130-8032-8CACB4492BBE}" type="slidenum">
              <a:rPr lang="en-US" smtClean="0"/>
              <a:t>‹#›</a:t>
            </a:fld>
            <a:endParaRPr lang="en-US"/>
          </a:p>
        </p:txBody>
      </p:sp>
      <p:graphicFrame>
        <p:nvGraphicFramePr>
          <p:cNvPr id="3" name="Table 2"/>
          <p:cNvGraphicFramePr>
            <a:graphicFrameLocks noGrp="1"/>
          </p:cNvGraphicFramePr>
          <p:nvPr userDrawn="1">
            <p:extLst>
              <p:ext uri="{D42A27DB-BD31-4B8C-83A1-F6EECF244321}">
                <p14:modId xmlns:p14="http://schemas.microsoft.com/office/powerpoint/2010/main" val="2611000916"/>
              </p:ext>
            </p:extLst>
          </p:nvPr>
        </p:nvGraphicFramePr>
        <p:xfrm>
          <a:off x="426720" y="1432563"/>
          <a:ext cx="11277600" cy="3125283"/>
        </p:xfrm>
        <a:graphic>
          <a:graphicData uri="http://schemas.openxmlformats.org/drawingml/2006/table">
            <a:tbl>
              <a:tblPr firstRow="1" bandRow="1">
                <a:tableStyleId>{5C22544A-7EE6-4342-B048-85BDC9FD1C3A}</a:tableStyleId>
              </a:tblPr>
              <a:tblGrid>
                <a:gridCol w="2255520">
                  <a:extLst>
                    <a:ext uri="{9D8B030D-6E8A-4147-A177-3AD203B41FA5}">
                      <a16:colId xmlns:a16="http://schemas.microsoft.com/office/drawing/2014/main" val="20000"/>
                    </a:ext>
                  </a:extLst>
                </a:gridCol>
                <a:gridCol w="2255520">
                  <a:extLst>
                    <a:ext uri="{9D8B030D-6E8A-4147-A177-3AD203B41FA5}">
                      <a16:colId xmlns:a16="http://schemas.microsoft.com/office/drawing/2014/main" val="20001"/>
                    </a:ext>
                  </a:extLst>
                </a:gridCol>
                <a:gridCol w="2255520">
                  <a:extLst>
                    <a:ext uri="{9D8B030D-6E8A-4147-A177-3AD203B41FA5}">
                      <a16:colId xmlns:a16="http://schemas.microsoft.com/office/drawing/2014/main" val="20002"/>
                    </a:ext>
                  </a:extLst>
                </a:gridCol>
                <a:gridCol w="2255520">
                  <a:extLst>
                    <a:ext uri="{9D8B030D-6E8A-4147-A177-3AD203B41FA5}">
                      <a16:colId xmlns:a16="http://schemas.microsoft.com/office/drawing/2014/main" val="20003"/>
                    </a:ext>
                  </a:extLst>
                </a:gridCol>
                <a:gridCol w="2255520">
                  <a:extLst>
                    <a:ext uri="{9D8B030D-6E8A-4147-A177-3AD203B41FA5}">
                      <a16:colId xmlns:a16="http://schemas.microsoft.com/office/drawing/2014/main" val="20004"/>
                    </a:ext>
                  </a:extLst>
                </a:gridCol>
              </a:tblGrid>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B w="6350" cap="flat" cmpd="sng" algn="ctr">
                      <a:solidFill>
                        <a:schemeClr val="bg1"/>
                      </a:solidFill>
                      <a:prstDash val="solid"/>
                      <a:round/>
                      <a:headEnd type="none" w="med" len="med"/>
                      <a:tailEnd type="none" w="med" len="med"/>
                    </a:lnB>
                    <a:solidFill>
                      <a:srgbClr val="00539B"/>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B w="6350" cap="flat" cmpd="sng" algn="ctr">
                      <a:noFill/>
                      <a:prstDash val="solid"/>
                      <a:round/>
                      <a:headEnd type="none" w="med" len="med"/>
                      <a:tailEnd type="none" w="med" len="med"/>
                    </a:lnB>
                    <a:solidFill>
                      <a:srgbClr val="CEAB18">
                        <a:alpha val="25098"/>
                      </a:srgbClr>
                    </a:solidFill>
                  </a:tcPr>
                </a:tc>
                <a:tc>
                  <a:txBody>
                    <a:bodyPr/>
                    <a:lstStyle/>
                    <a:p>
                      <a:pPr marL="0" algn="ctr" defTabSz="685800" rtl="0" eaLnBrk="1" latinLnBrk="0" hangingPunct="1">
                        <a:lnSpc>
                          <a:spcPct val="130000"/>
                        </a:lnSpc>
                      </a:pPr>
                      <a:r>
                        <a:rPr lang="en-US" sz="1600" b="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0"/>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30000"/>
                        </a:lnSpc>
                      </a:pPr>
                      <a:r>
                        <a:rPr lang="en-US" sz="1600" kern="1200">
                          <a:solidFill>
                            <a:srgbClr val="00539B"/>
                          </a:solidFill>
                          <a:latin typeface="+mj-lt"/>
                          <a:ea typeface="+mn-ea"/>
                          <a:cs typeface="+mn-cs"/>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2"/>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6350" cap="flat" cmpd="sng" algn="ctr">
                      <a:noFill/>
                      <a:prstDash val="solid"/>
                      <a:round/>
                      <a:headEnd type="none" w="med" len="med"/>
                      <a:tailEnd type="none" w="med" len="med"/>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6350" cap="flat" cmpd="sng" algn="ctr">
                      <a:noFill/>
                      <a:prstDash val="solid"/>
                      <a:round/>
                      <a:headEnd type="none" w="med" len="med"/>
                      <a:tailEnd type="none" w="med" len="med"/>
                    </a:lnT>
                    <a:lnB w="12700" cmpd="sng">
                      <a:noFill/>
                    </a:lnB>
                    <a:noFill/>
                  </a:tcPr>
                </a:tc>
                <a:extLst>
                  <a:ext uri="{0D108BD9-81ED-4DB2-BD59-A6C34878D82A}">
                    <a16:rowId xmlns:a16="http://schemas.microsoft.com/office/drawing/2014/main" val="10003"/>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solidFill>
                      <a:srgbClr val="CEAB18">
                        <a:alpha val="25098"/>
                      </a:srgbClr>
                    </a:solidFill>
                  </a:tcPr>
                </a:tc>
                <a:extLst>
                  <a:ext uri="{0D108BD9-81ED-4DB2-BD59-A6C34878D82A}">
                    <a16:rowId xmlns:a16="http://schemas.microsoft.com/office/drawing/2014/main" val="10004"/>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2700" cmpd="sng">
                      <a:noFill/>
                    </a:lnB>
                    <a:no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2700" cmpd="sng">
                      <a:noFill/>
                    </a:lnB>
                    <a:noFill/>
                  </a:tcPr>
                </a:tc>
                <a:extLst>
                  <a:ext uri="{0D108BD9-81ED-4DB2-BD59-A6C34878D82A}">
                    <a16:rowId xmlns:a16="http://schemas.microsoft.com/office/drawing/2014/main" val="10005"/>
                  </a:ext>
                </a:extLst>
              </a:tr>
              <a:tr h="446469">
                <a:tc>
                  <a:txBody>
                    <a:bodyPr/>
                    <a:lstStyle/>
                    <a:p>
                      <a:pPr algn="ctr">
                        <a:lnSpc>
                          <a:spcPct val="130000"/>
                        </a:lnSpc>
                        <a:spcBef>
                          <a:spcPts val="200"/>
                        </a:spcBef>
                        <a:spcAft>
                          <a:spcPts val="200"/>
                        </a:spcAft>
                      </a:pPr>
                      <a:r>
                        <a:rPr lang="en-US" sz="2000" b="1">
                          <a:solidFill>
                            <a:schemeClr val="bg1"/>
                          </a:solidFill>
                          <a:latin typeface="+mj-lt"/>
                        </a:rPr>
                        <a:t>Subhead</a:t>
                      </a:r>
                    </a:p>
                  </a:txBody>
                  <a:tcPr marL="121920" marR="121920" anchor="ctr">
                    <a:lnR w="6350" cap="flat" cmpd="sng" algn="ctr">
                      <a:solidFill>
                        <a:srgbClr val="00539B"/>
                      </a:solidFill>
                      <a:prstDash val="solid"/>
                      <a:round/>
                      <a:headEnd type="none" w="med" len="med"/>
                      <a:tailEnd type="none" w="med" len="med"/>
                    </a:lnR>
                    <a:lnT w="6350" cap="flat" cmpd="sng" algn="ctr">
                      <a:solidFill>
                        <a:schemeClr val="bg1"/>
                      </a:solidFill>
                      <a:prstDash val="solid"/>
                      <a:round/>
                      <a:headEnd type="none" w="med" len="med"/>
                      <a:tailEnd type="none" w="med" len="med"/>
                    </a:lnT>
                    <a:lnB w="19050" cap="flat" cmpd="sng" algn="ctr">
                      <a:solidFill>
                        <a:srgbClr val="00539B"/>
                      </a:solidFill>
                      <a:prstDash val="solid"/>
                      <a:round/>
                      <a:headEnd type="none" w="med" len="med"/>
                      <a:tailEnd type="none" w="med" len="med"/>
                    </a:lnB>
                    <a:solidFill>
                      <a:srgbClr val="00539B"/>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R w="6350" cap="flat" cmpd="sng" algn="ctr">
                      <a:solidFill>
                        <a:srgbClr val="00539B"/>
                      </a:solidFill>
                      <a:prstDash val="solid"/>
                      <a:round/>
                      <a:headEnd type="none" w="med" len="med"/>
                      <a:tailEnd type="none" w="med" len="med"/>
                    </a:lnR>
                    <a:lnT w="12700" cmpd="sng">
                      <a:noFill/>
                    </a:lnT>
                    <a:lnB w="19050" cap="flat" cmpd="sng" algn="ctr">
                      <a:solidFill>
                        <a:srgbClr val="00539B"/>
                      </a:solidFill>
                      <a:prstDash val="solid"/>
                      <a:round/>
                      <a:headEnd type="none" w="med" len="med"/>
                      <a:tailEnd type="none" w="med" len="med"/>
                    </a:lnB>
                    <a:solidFill>
                      <a:srgbClr val="CEAB18">
                        <a:alpha val="25098"/>
                      </a:srgbClr>
                    </a:solidFill>
                  </a:tcPr>
                </a:tc>
                <a:tc>
                  <a:txBody>
                    <a:bodyPr/>
                    <a:lstStyle/>
                    <a:p>
                      <a:pPr algn="ctr">
                        <a:lnSpc>
                          <a:spcPct val="130000"/>
                        </a:lnSpc>
                      </a:pPr>
                      <a:r>
                        <a:rPr lang="en-US" sz="1600">
                          <a:solidFill>
                            <a:srgbClr val="00539B"/>
                          </a:solidFill>
                          <a:latin typeface="+mj-lt"/>
                        </a:rPr>
                        <a:t>Table text</a:t>
                      </a:r>
                    </a:p>
                  </a:txBody>
                  <a:tcPr marL="121920" marR="121920" anchor="ctr">
                    <a:lnL w="6350" cap="flat" cmpd="sng" algn="ctr">
                      <a:solidFill>
                        <a:srgbClr val="00539B"/>
                      </a:solidFill>
                      <a:prstDash val="solid"/>
                      <a:round/>
                      <a:headEnd type="none" w="med" len="med"/>
                      <a:tailEnd type="none" w="med" len="med"/>
                    </a:lnL>
                    <a:lnT w="12700" cmpd="sng">
                      <a:noFill/>
                    </a:lnT>
                    <a:lnB w="19050" cap="flat" cmpd="sng" algn="ctr">
                      <a:solidFill>
                        <a:srgbClr val="00539B"/>
                      </a:solidFill>
                      <a:prstDash val="solid"/>
                      <a:round/>
                      <a:headEnd type="none" w="med" len="med"/>
                      <a:tailEnd type="none" w="med" len="med"/>
                    </a:lnB>
                    <a:solidFill>
                      <a:srgbClr val="CEAB18">
                        <a:alpha val="25098"/>
                      </a:srgbClr>
                    </a:solidFill>
                  </a:tcPr>
                </a:tc>
                <a:extLst>
                  <a:ext uri="{0D108BD9-81ED-4DB2-BD59-A6C34878D82A}">
                    <a16:rowId xmlns:a16="http://schemas.microsoft.com/office/drawing/2014/main" val="10006"/>
                  </a:ext>
                </a:extLst>
              </a:tr>
            </a:tbl>
          </a:graphicData>
        </a:graphic>
      </p:graphicFrame>
      <p:sp>
        <p:nvSpPr>
          <p:cNvPr id="6" name="Rectangle 2"/>
          <p:cNvSpPr>
            <a:spLocks noChangeArrowheads="1"/>
          </p:cNvSpPr>
          <p:nvPr userDrawn="1"/>
        </p:nvSpPr>
        <p:spPr bwMode="auto">
          <a:xfrm>
            <a:off x="3529875" y="271271"/>
            <a:ext cx="184682" cy="6461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16" tIns="45708" rIns="91416" bIns="45708" numCol="1" anchor="ctr" anchorCtr="0" compatLnSpc="1">
            <a:prstTxWarp prst="textNoShape">
              <a:avLst/>
            </a:prstTxWarp>
            <a:spAutoFit/>
          </a:bodyPr>
          <a:lstStyle/>
          <a:p>
            <a:endParaRPr lang="en-US" sz="3599"/>
          </a:p>
        </p:txBody>
      </p:sp>
      <p:pic>
        <p:nvPicPr>
          <p:cNvPr id="9" name="Picture Placeholder 4">
            <a:extLst>
              <a:ext uri="{FF2B5EF4-FFF2-40B4-BE49-F238E27FC236}">
                <a16:creationId xmlns:a16="http://schemas.microsoft.com/office/drawing/2014/main" id="{5D06D079-EF39-4613-B6C9-B82070F91F6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28" r="1228"/>
          <a:stretch/>
        </p:blipFill>
        <p:spPr>
          <a:xfrm>
            <a:off x="6797615" y="5924254"/>
            <a:ext cx="4907128" cy="613391"/>
          </a:xfrm>
          <a:prstGeom prst="rect">
            <a:avLst/>
          </a:prstGeom>
        </p:spPr>
      </p:pic>
    </p:spTree>
    <p:extLst>
      <p:ext uri="{BB962C8B-B14F-4D97-AF65-F5344CB8AC3E}">
        <p14:creationId xmlns:p14="http://schemas.microsoft.com/office/powerpoint/2010/main" val="266493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with Image">
    <p:spTree>
      <p:nvGrpSpPr>
        <p:cNvPr id="1" name=""/>
        <p:cNvGrpSpPr/>
        <p:nvPr/>
      </p:nvGrpSpPr>
      <p:grpSpPr>
        <a:xfrm>
          <a:off x="0" y="0"/>
          <a:ext cx="0" cy="0"/>
          <a:chOff x="0" y="0"/>
          <a:chExt cx="0" cy="0"/>
        </a:xfrm>
      </p:grpSpPr>
      <p:sp>
        <p:nvSpPr>
          <p:cNvPr id="8" name="Title Text">
            <a:extLst>
              <a:ext uri="{FF2B5EF4-FFF2-40B4-BE49-F238E27FC236}">
                <a16:creationId xmlns:a16="http://schemas.microsoft.com/office/drawing/2014/main" id="{0112053B-75E4-789D-44C2-EA3F718FE6C7}"/>
              </a:ext>
            </a:extLst>
          </p:cNvPr>
          <p:cNvSpPr txBox="1">
            <a:spLocks noGrp="1"/>
          </p:cNvSpPr>
          <p:nvPr>
            <p:ph type="body" sz="quarter" idx="16"/>
          </p:nvPr>
        </p:nvSpPr>
        <p:spPr>
          <a:xfrm>
            <a:off x="457198" y="749224"/>
            <a:ext cx="11277605" cy="1065009"/>
          </a:xfrm>
          <a:prstGeom prst="rect">
            <a:avLst/>
          </a:prstGeom>
        </p:spPr>
        <p:txBody>
          <a:bodyPr anchor="ctr"/>
          <a:lstStyle>
            <a:lvl1pPr marL="0" indent="0">
              <a:buNone/>
              <a:defRPr sz="4364" b="1">
                <a:solidFill>
                  <a:srgbClr val="000000"/>
                </a:solidFill>
              </a:defRPr>
            </a:lvl1pPr>
          </a:lstStyle>
          <a:p>
            <a:r>
              <a:t>Title Text</a:t>
            </a:r>
          </a:p>
        </p:txBody>
      </p:sp>
      <p:sp>
        <p:nvSpPr>
          <p:cNvPr id="9" name="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extLst>
              <a:ext uri="{FF2B5EF4-FFF2-40B4-BE49-F238E27FC236}">
                <a16:creationId xmlns:a16="http://schemas.microsoft.com/office/drawing/2014/main" id="{08F821AA-BB8C-822E-66D1-2AAF20BF3FCB}"/>
              </a:ext>
            </a:extLst>
          </p:cNvPr>
          <p:cNvSpPr txBox="1">
            <a:spLocks noGrp="1"/>
          </p:cNvSpPr>
          <p:nvPr>
            <p:ph type="body" sz="half" idx="17" hasCustomPrompt="1"/>
          </p:nvPr>
        </p:nvSpPr>
        <p:spPr>
          <a:xfrm>
            <a:off x="451009" y="1896546"/>
            <a:ext cx="5314983" cy="3352647"/>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r>
              <a:t> </a:t>
            </a:r>
            <a:r>
              <a:rPr err="1"/>
              <a:t>laboris</a:t>
            </a:r>
            <a:r>
              <a:t> nisi </a:t>
            </a:r>
            <a:r>
              <a:rPr err="1"/>
              <a:t>ut</a:t>
            </a:r>
            <a:r>
              <a:t> </a:t>
            </a:r>
            <a:r>
              <a:rPr err="1"/>
              <a:t>aliquip</a:t>
            </a:r>
            <a:r>
              <a:t> ex </a:t>
            </a:r>
            <a:r>
              <a:rPr err="1"/>
              <a:t>ea</a:t>
            </a:r>
            <a:r>
              <a:t> </a:t>
            </a:r>
            <a:r>
              <a:rPr err="1"/>
              <a:t>commodo</a:t>
            </a:r>
            <a:r>
              <a:t> </a:t>
            </a:r>
            <a:r>
              <a:rPr err="1"/>
              <a:t>consequat</a:t>
            </a:r>
            <a:r>
              <a:t>. Duis </a:t>
            </a:r>
            <a:r>
              <a:rPr err="1"/>
              <a:t>aute</a:t>
            </a:r>
            <a:r>
              <a:t> </a:t>
            </a:r>
            <a:r>
              <a:rPr err="1"/>
              <a:t>irure</a:t>
            </a:r>
            <a:r>
              <a:t> dolor in </a:t>
            </a:r>
            <a:r>
              <a:rPr err="1"/>
              <a:t>reprehenderit</a:t>
            </a:r>
            <a:endParaRPr/>
          </a:p>
        </p:txBody>
      </p:sp>
      <p:sp>
        <p:nvSpPr>
          <p:cNvPr id="10" name="Slide Number">
            <a:extLst>
              <a:ext uri="{FF2B5EF4-FFF2-40B4-BE49-F238E27FC236}">
                <a16:creationId xmlns:a16="http://schemas.microsoft.com/office/drawing/2014/main" id="{5FF28C4B-818F-B434-D9D0-1D366C05A6E2}"/>
              </a:ext>
            </a:extLst>
          </p:cNvPr>
          <p:cNvSpPr txBox="1">
            <a:spLocks noGrp="1"/>
          </p:cNvSpPr>
          <p:nvPr>
            <p:ph type="sldNum" sz="quarter" idx="2"/>
          </p:nvPr>
        </p:nvSpPr>
        <p:spPr>
          <a:xfrm>
            <a:off x="11464964" y="75475"/>
            <a:ext cx="325985" cy="317008"/>
          </a:xfrm>
          <a:prstGeom prst="rect">
            <a:avLst/>
          </a:prstGeom>
        </p:spPr>
        <p:txBody>
          <a:bodyPr/>
          <a:lstStyle/>
          <a:p>
            <a:fld id="{86CB4B4D-7CA3-9044-876B-883B54F8677D}" type="slidenum">
              <a:t>‹#›</a:t>
            </a:fld>
            <a:endParaRPr/>
          </a:p>
        </p:txBody>
      </p:sp>
      <p:pic>
        <p:nvPicPr>
          <p:cNvPr id="11" name="Picture 10" descr="Shape&#10;&#10;Description automatically generated with low confidence">
            <a:extLst>
              <a:ext uri="{FF2B5EF4-FFF2-40B4-BE49-F238E27FC236}">
                <a16:creationId xmlns:a16="http://schemas.microsoft.com/office/drawing/2014/main" id="{FE140705-E3CF-7C48-540F-E398881125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009" y="5799745"/>
            <a:ext cx="2022560" cy="729519"/>
          </a:xfrm>
          <a:prstGeom prst="rect">
            <a:avLst/>
          </a:prstGeom>
        </p:spPr>
      </p:pic>
      <p:sp>
        <p:nvSpPr>
          <p:cNvPr id="12" name="Picture Placeholder 7">
            <a:extLst>
              <a:ext uri="{FF2B5EF4-FFF2-40B4-BE49-F238E27FC236}">
                <a16:creationId xmlns:a16="http://schemas.microsoft.com/office/drawing/2014/main" id="{1B95D5BB-2154-0774-D1FD-669B461EF396}"/>
              </a:ext>
            </a:extLst>
          </p:cNvPr>
          <p:cNvSpPr>
            <a:spLocks noGrp="1" noChangeAspect="1"/>
          </p:cNvSpPr>
          <p:nvPr>
            <p:ph type="pic" sz="quarter" idx="18"/>
          </p:nvPr>
        </p:nvSpPr>
        <p:spPr>
          <a:xfrm>
            <a:off x="5949950" y="134939"/>
            <a:ext cx="6242050" cy="6817363"/>
          </a:xfrm>
          <a:blipFill>
            <a:blip r:embed="rId3"/>
            <a:stretch>
              <a:fillRect l="-27640" r="-27640"/>
            </a:stretch>
          </a:blipFill>
        </p:spPr>
        <p:txBody>
          <a:bodyPr>
            <a:noAutofit/>
          </a:bodyPr>
          <a:lstStyle>
            <a:lvl1pPr marL="0" indent="0">
              <a:buNone/>
              <a:defRPr/>
            </a:lvl1pPr>
          </a:lstStyle>
          <a:p>
            <a:endParaRPr lang="en-US"/>
          </a:p>
        </p:txBody>
      </p:sp>
      <p:sp>
        <p:nvSpPr>
          <p:cNvPr id="13" name="Rectangle 12">
            <a:extLst>
              <a:ext uri="{FF2B5EF4-FFF2-40B4-BE49-F238E27FC236}">
                <a16:creationId xmlns:a16="http://schemas.microsoft.com/office/drawing/2014/main" id="{39414573-9613-643A-21E4-7AF7D0797799}"/>
              </a:ext>
            </a:extLst>
          </p:cNvPr>
          <p:cNvSpPr/>
          <p:nvPr userDrawn="1"/>
        </p:nvSpPr>
        <p:spPr>
          <a:xfrm>
            <a:off x="0" y="-101600"/>
            <a:ext cx="12192000" cy="237067"/>
          </a:xfrm>
          <a:prstGeom prst="rect">
            <a:avLst/>
          </a:prstGeom>
          <a:solidFill>
            <a:srgbClr val="2B6AF7"/>
          </a:solidFill>
          <a:ln w="25400" cap="flat">
            <a:solidFill>
              <a:srgbClr val="2B6AF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Tree>
    <p:extLst>
      <p:ext uri="{BB962C8B-B14F-4D97-AF65-F5344CB8AC3E}">
        <p14:creationId xmlns:p14="http://schemas.microsoft.com/office/powerpoint/2010/main" val="3197929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bar referenc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E77DF0-1315-4130-8032-8CACB4492BBE}"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11826"/>
            <a:ext cx="12192000" cy="1434353"/>
          </a:xfrm>
          <a:prstGeom prst="rect">
            <a:avLst/>
          </a:prstGeom>
        </p:spPr>
      </p:pic>
      <p:sp>
        <p:nvSpPr>
          <p:cNvPr id="7" name="Text Placeholder 6"/>
          <p:cNvSpPr>
            <a:spLocks noGrp="1"/>
          </p:cNvSpPr>
          <p:nvPr>
            <p:ph type="body" sz="quarter" idx="13" hasCustomPrompt="1"/>
          </p:nvPr>
        </p:nvSpPr>
        <p:spPr>
          <a:xfrm>
            <a:off x="1126069" y="522517"/>
            <a:ext cx="10102851" cy="1976211"/>
          </a:xfrm>
        </p:spPr>
        <p:txBody>
          <a:bodyPr/>
          <a:lstStyle>
            <a:lvl1pPr>
              <a:defRPr baseline="0"/>
            </a:lvl1pPr>
          </a:lstStyle>
          <a:p>
            <a:pPr lvl="0"/>
            <a:r>
              <a:rPr lang="en-US"/>
              <a:t>This slide is here for referencing the colors to use from the color bar if you are making a chart or graph. Do the chart or graph in other software and only insert clear image of final in image slide to render it static, i.e., unable to change.</a:t>
            </a:r>
          </a:p>
        </p:txBody>
      </p:sp>
    </p:spTree>
    <p:extLst>
      <p:ext uri="{BB962C8B-B14F-4D97-AF65-F5344CB8AC3E}">
        <p14:creationId xmlns:p14="http://schemas.microsoft.com/office/powerpoint/2010/main" val="336304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nal Slide-atom">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Thank You! Connect with Us…</a:t>
            </a:r>
          </a:p>
        </p:txBody>
      </p:sp>
      <p:sp>
        <p:nvSpPr>
          <p:cNvPr id="3" name="Content Placeholder 2"/>
          <p:cNvSpPr>
            <a:spLocks noGrp="1"/>
          </p:cNvSpPr>
          <p:nvPr>
            <p:ph idx="1" hasCustomPrompt="1"/>
          </p:nvPr>
        </p:nvSpPr>
        <p:spPr>
          <a:xfrm>
            <a:off x="426721" y="1371464"/>
            <a:ext cx="5518332"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9" name="Text Placeholder 8"/>
          <p:cNvSpPr>
            <a:spLocks noGrp="1"/>
          </p:cNvSpPr>
          <p:nvPr>
            <p:ph type="body" sz="quarter" idx="13" hasCustomPrompt="1"/>
          </p:nvPr>
        </p:nvSpPr>
        <p:spPr>
          <a:xfrm>
            <a:off x="426720" y="5947550"/>
            <a:ext cx="11277600" cy="739775"/>
          </a:xfrm>
        </p:spPr>
        <p:txBody>
          <a:bodyPr>
            <a:noAutofit/>
          </a:bodyPr>
          <a:lstStyle>
            <a:lvl1pPr>
              <a:defRPr sz="1000" baseline="0"/>
            </a:lvl1pPr>
            <a:lvl2pPr>
              <a:defRPr sz="1000"/>
            </a:lvl2pPr>
            <a:lvl3pPr>
              <a:defRPr sz="1000"/>
            </a:lvl3pPr>
            <a:lvl4pPr>
              <a:defRPr sz="1000"/>
            </a:lvl4pPr>
            <a:lvl5pPr>
              <a:defRPr sz="1000"/>
            </a:lvl5pPr>
          </a:lstStyle>
          <a:p>
            <a:pPr lvl="0"/>
            <a:r>
              <a:rPr lang="en-US"/>
              <a:t>This presentation and related material were prepared by &lt;company name&gt; under a contract with the &lt;contractor name (contractor short name)&gt;. Contents do not necessarily reflect &lt;contractor short name&gt; policy. &lt;Publication #&gt; </a:t>
            </a:r>
          </a:p>
        </p:txBody>
      </p:sp>
      <p:sp>
        <p:nvSpPr>
          <p:cNvPr id="13" name="Content Placeholder 2"/>
          <p:cNvSpPr>
            <a:spLocks noGrp="1"/>
          </p:cNvSpPr>
          <p:nvPr>
            <p:ph idx="15" hasCustomPrompt="1"/>
          </p:nvPr>
        </p:nvSpPr>
        <p:spPr>
          <a:xfrm>
            <a:off x="6270171" y="1371464"/>
            <a:ext cx="5434148"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15" name="Text Placeholder 14"/>
          <p:cNvSpPr>
            <a:spLocks noGrp="1"/>
          </p:cNvSpPr>
          <p:nvPr>
            <p:ph type="body" sz="quarter" idx="16" hasCustomPrompt="1"/>
          </p:nvPr>
        </p:nvSpPr>
        <p:spPr>
          <a:xfrm>
            <a:off x="427564" y="2838716"/>
            <a:ext cx="243840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Facebook</a:t>
            </a:r>
          </a:p>
          <a:p>
            <a:pPr lvl="4"/>
            <a:r>
              <a:rPr lang="en-US"/>
              <a:t>https://www.facebook.com/atomalliance</a:t>
            </a:r>
          </a:p>
        </p:txBody>
      </p:sp>
      <p:sp>
        <p:nvSpPr>
          <p:cNvPr id="16" name="Text Placeholder 14"/>
          <p:cNvSpPr>
            <a:spLocks noGrp="1"/>
          </p:cNvSpPr>
          <p:nvPr>
            <p:ph type="body" sz="quarter" idx="17" hasCustomPrompt="1"/>
          </p:nvPr>
        </p:nvSpPr>
        <p:spPr>
          <a:xfrm>
            <a:off x="3414864" y="2834771"/>
            <a:ext cx="219456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Twitter</a:t>
            </a:r>
          </a:p>
          <a:p>
            <a:pPr lvl="4"/>
            <a:r>
              <a:rPr lang="en-US"/>
              <a:t>https://www.twitter.</a:t>
            </a:r>
            <a:br>
              <a:rPr lang="en-US"/>
            </a:br>
            <a:r>
              <a:rPr lang="en-US"/>
              <a:t>com/</a:t>
            </a:r>
            <a:r>
              <a:rPr lang="en-US" err="1"/>
              <a:t>atom_alliance</a:t>
            </a:r>
            <a:endParaRPr lang="en-US"/>
          </a:p>
        </p:txBody>
      </p:sp>
      <p:sp>
        <p:nvSpPr>
          <p:cNvPr id="17" name="Text Placeholder 14"/>
          <p:cNvSpPr>
            <a:spLocks noGrp="1"/>
          </p:cNvSpPr>
          <p:nvPr>
            <p:ph type="body" sz="quarter" idx="18" hasCustomPrompt="1"/>
          </p:nvPr>
        </p:nvSpPr>
        <p:spPr>
          <a:xfrm>
            <a:off x="6275561" y="2816674"/>
            <a:ext cx="2682240" cy="1005840"/>
          </a:xfrm>
        </p:spPr>
        <p:txBody>
          <a:bodyPr>
            <a:noAutofit/>
          </a:bodyPr>
          <a:lstStyle>
            <a:lvl1pPr>
              <a:defRPr/>
            </a:lvl1pPr>
            <a:lvl5pPr marL="0" indent="0">
              <a:lnSpc>
                <a:spcPct val="100000"/>
              </a:lnSpc>
              <a:spcBef>
                <a:spcPts val="300"/>
              </a:spcBef>
              <a:buNone/>
              <a:defRPr sz="1400" u="sng" spc="-10" baseline="0">
                <a:solidFill>
                  <a:srgbClr val="00539B"/>
                </a:solidFill>
              </a:defRPr>
            </a:lvl5pPr>
          </a:lstStyle>
          <a:p>
            <a:pPr lvl="0"/>
            <a:r>
              <a:rPr lang="en-US"/>
              <a:t>LinkedIn</a:t>
            </a:r>
          </a:p>
          <a:p>
            <a:pPr lvl="4"/>
            <a:r>
              <a:rPr lang="en-US"/>
              <a:t>https://www.linkedin.com/company/atom-alliance</a:t>
            </a:r>
          </a:p>
        </p:txBody>
      </p:sp>
      <p:sp>
        <p:nvSpPr>
          <p:cNvPr id="18" name="Text Placeholder 14"/>
          <p:cNvSpPr>
            <a:spLocks noGrp="1"/>
          </p:cNvSpPr>
          <p:nvPr>
            <p:ph type="body" sz="quarter" idx="19" hasCustomPrompt="1"/>
          </p:nvPr>
        </p:nvSpPr>
        <p:spPr>
          <a:xfrm>
            <a:off x="9448799" y="2838716"/>
            <a:ext cx="2316480" cy="1005840"/>
          </a:xfrm>
        </p:spPr>
        <p:txBody>
          <a:bodyPr>
            <a:noAutofit/>
          </a:bodyPr>
          <a:lstStyle>
            <a:lvl1pPr>
              <a:defRPr/>
            </a:lvl1pPr>
            <a:lvl5pPr marL="0" indent="0">
              <a:lnSpc>
                <a:spcPct val="100000"/>
              </a:lnSpc>
              <a:spcBef>
                <a:spcPts val="300"/>
              </a:spcBef>
              <a:buNone/>
              <a:defRPr sz="1400" u="sng" baseline="0">
                <a:solidFill>
                  <a:srgbClr val="00539B"/>
                </a:solidFill>
              </a:defRPr>
            </a:lvl5pPr>
          </a:lstStyle>
          <a:p>
            <a:pPr lvl="0"/>
            <a:r>
              <a:rPr lang="en-US"/>
              <a:t>Pinterest</a:t>
            </a:r>
          </a:p>
          <a:p>
            <a:pPr lvl="4"/>
            <a:r>
              <a:rPr lang="en-US"/>
              <a:t>https://www.pinterest.com/atomalliance/</a:t>
            </a:r>
          </a:p>
        </p:txBody>
      </p:sp>
      <p:sp>
        <p:nvSpPr>
          <p:cNvPr id="20" name="Picture Placeholder 19"/>
          <p:cNvSpPr>
            <a:spLocks noGrp="1"/>
          </p:cNvSpPr>
          <p:nvPr>
            <p:ph type="pic" sz="quarter" idx="20"/>
          </p:nvPr>
        </p:nvSpPr>
        <p:spPr>
          <a:xfrm>
            <a:off x="427565" y="3901482"/>
            <a:ext cx="2279904" cy="1793875"/>
          </a:xfrm>
        </p:spPr>
        <p:txBody>
          <a:bodyPr/>
          <a:lstStyle/>
          <a:p>
            <a:r>
              <a:rPr lang="en-US"/>
              <a:t>Drag picture to placeholder or click icon to add</a:t>
            </a:r>
          </a:p>
        </p:txBody>
      </p:sp>
      <p:sp>
        <p:nvSpPr>
          <p:cNvPr id="21" name="Picture Placeholder 19"/>
          <p:cNvSpPr>
            <a:spLocks noGrp="1"/>
          </p:cNvSpPr>
          <p:nvPr>
            <p:ph type="pic" sz="quarter" idx="21"/>
          </p:nvPr>
        </p:nvSpPr>
        <p:spPr>
          <a:xfrm>
            <a:off x="3414864" y="3909648"/>
            <a:ext cx="2279904" cy="1793875"/>
          </a:xfrm>
        </p:spPr>
        <p:txBody>
          <a:bodyPr/>
          <a:lstStyle/>
          <a:p>
            <a:r>
              <a:rPr lang="en-US"/>
              <a:t>Drag picture to placeholder or click icon to add</a:t>
            </a:r>
          </a:p>
        </p:txBody>
      </p:sp>
      <p:sp>
        <p:nvSpPr>
          <p:cNvPr id="22" name="Picture Placeholder 19"/>
          <p:cNvSpPr>
            <a:spLocks noGrp="1"/>
          </p:cNvSpPr>
          <p:nvPr>
            <p:ph type="pic" sz="quarter" idx="22"/>
          </p:nvPr>
        </p:nvSpPr>
        <p:spPr>
          <a:xfrm>
            <a:off x="6431832" y="3900804"/>
            <a:ext cx="2279904" cy="1793875"/>
          </a:xfrm>
        </p:spPr>
        <p:txBody>
          <a:bodyPr/>
          <a:lstStyle/>
          <a:p>
            <a:r>
              <a:rPr lang="en-US"/>
              <a:t>Drag picture to placeholder or click icon to add</a:t>
            </a:r>
          </a:p>
        </p:txBody>
      </p:sp>
      <p:sp>
        <p:nvSpPr>
          <p:cNvPr id="23" name="Picture Placeholder 19"/>
          <p:cNvSpPr>
            <a:spLocks noGrp="1"/>
          </p:cNvSpPr>
          <p:nvPr>
            <p:ph type="pic" sz="quarter" idx="23"/>
          </p:nvPr>
        </p:nvSpPr>
        <p:spPr>
          <a:xfrm>
            <a:off x="9424415" y="3909648"/>
            <a:ext cx="2279904" cy="1793875"/>
          </a:xfrm>
        </p:spPr>
        <p:txBody>
          <a:bodyPr/>
          <a:lstStyle/>
          <a:p>
            <a:r>
              <a:rPr lang="en-US"/>
              <a:t>Drag picture to placeholder or click icon to add</a:t>
            </a:r>
          </a:p>
        </p:txBody>
      </p:sp>
    </p:spTree>
    <p:extLst>
      <p:ext uri="{BB962C8B-B14F-4D97-AF65-F5344CB8AC3E}">
        <p14:creationId xmlns:p14="http://schemas.microsoft.com/office/powerpoint/2010/main" val="5010229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Qsour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Thank You! Connect with Us…</a:t>
            </a:r>
          </a:p>
        </p:txBody>
      </p:sp>
      <p:sp>
        <p:nvSpPr>
          <p:cNvPr id="3" name="Content Placeholder 2"/>
          <p:cNvSpPr>
            <a:spLocks noGrp="1"/>
          </p:cNvSpPr>
          <p:nvPr>
            <p:ph idx="1" hasCustomPrompt="1"/>
          </p:nvPr>
        </p:nvSpPr>
        <p:spPr>
          <a:xfrm>
            <a:off x="6217920" y="1371600"/>
            <a:ext cx="5486400"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6" name="Slide Number Placeholder 5"/>
          <p:cNvSpPr>
            <a:spLocks noGrp="1"/>
          </p:cNvSpPr>
          <p:nvPr>
            <p:ph type="sldNum" sz="quarter" idx="12"/>
          </p:nvPr>
        </p:nvSpPr>
        <p:spPr/>
        <p:txBody>
          <a:bodyPr/>
          <a:lstStyle/>
          <a:p>
            <a:fld id="{48E77DF0-1315-4130-8032-8CACB4492BBE}" type="slidenum">
              <a:rPr lang="en-US" smtClean="0"/>
              <a:t>‹#›</a:t>
            </a:fld>
            <a:endParaRPr lang="en-US"/>
          </a:p>
        </p:txBody>
      </p:sp>
      <p:sp>
        <p:nvSpPr>
          <p:cNvPr id="9" name="Text Placeholder 8"/>
          <p:cNvSpPr>
            <a:spLocks noGrp="1"/>
          </p:cNvSpPr>
          <p:nvPr>
            <p:ph type="body" sz="quarter" idx="13" hasCustomPrompt="1"/>
          </p:nvPr>
        </p:nvSpPr>
        <p:spPr>
          <a:xfrm>
            <a:off x="426720" y="5947550"/>
            <a:ext cx="11277600" cy="739775"/>
          </a:xfrm>
        </p:spPr>
        <p:txBody>
          <a:bodyPr>
            <a:noAutofit/>
          </a:bodyPr>
          <a:lstStyle>
            <a:lvl1pPr>
              <a:defRPr sz="1000"/>
            </a:lvl1pPr>
            <a:lvl2pPr>
              <a:defRPr sz="1000"/>
            </a:lvl2pPr>
            <a:lvl3pPr>
              <a:defRPr sz="1000"/>
            </a:lvl3pPr>
            <a:lvl4pPr>
              <a:defRPr sz="1000"/>
            </a:lvl4pPr>
            <a:lvl5pPr>
              <a:defRPr sz="1000"/>
            </a:lvl5pPr>
          </a:lstStyle>
          <a:p>
            <a:pPr lvl="0"/>
            <a:r>
              <a:rPr lang="en-US"/>
              <a:t>This presentation and related material were prepared by &lt;company name&gt; under a contract with the &lt;contractor name (contractor short name)&gt;. Contents do not necessarily reflect &lt;contractor short name&gt; policy. &lt;Publication #&gt; </a:t>
            </a:r>
          </a:p>
        </p:txBody>
      </p:sp>
      <p:sp>
        <p:nvSpPr>
          <p:cNvPr id="13" name="Content Placeholder 2"/>
          <p:cNvSpPr>
            <a:spLocks noGrp="1"/>
          </p:cNvSpPr>
          <p:nvPr>
            <p:ph idx="15" hasCustomPrompt="1"/>
          </p:nvPr>
        </p:nvSpPr>
        <p:spPr>
          <a:xfrm>
            <a:off x="6217920" y="2987513"/>
            <a:ext cx="5486400" cy="1271044"/>
          </a:xfrm>
        </p:spPr>
        <p:txBody>
          <a:bodyPr>
            <a:noAutofit/>
          </a:bodyPr>
          <a:lstStyle>
            <a:lvl1pPr>
              <a:lnSpc>
                <a:spcPct val="100000"/>
              </a:lnSpc>
              <a:spcBef>
                <a:spcPts val="0"/>
              </a:spcBef>
              <a:defRPr sz="2000" b="0" baseline="0"/>
            </a:lvl1pPr>
          </a:lstStyle>
          <a:p>
            <a:pPr lvl="0"/>
            <a:r>
              <a:rPr lang="en-US"/>
              <a:t>Presenter, credentials</a:t>
            </a:r>
          </a:p>
          <a:p>
            <a:pPr lvl="0"/>
            <a:r>
              <a:rPr lang="en-US"/>
              <a:t>Job Title, Company</a:t>
            </a:r>
          </a:p>
          <a:p>
            <a:pPr lvl="0"/>
            <a:r>
              <a:rPr lang="en-US"/>
              <a:t>email address</a:t>
            </a:r>
          </a:p>
          <a:p>
            <a:pPr lvl="0"/>
            <a:r>
              <a:rPr lang="en-US"/>
              <a:t>Phone number</a:t>
            </a:r>
          </a:p>
        </p:txBody>
      </p:sp>
      <p:sp>
        <p:nvSpPr>
          <p:cNvPr id="15" name="Text Placeholder 14"/>
          <p:cNvSpPr>
            <a:spLocks noGrp="1"/>
          </p:cNvSpPr>
          <p:nvPr>
            <p:ph type="body" sz="quarter" idx="16" hasCustomPrompt="1"/>
          </p:nvPr>
        </p:nvSpPr>
        <p:spPr>
          <a:xfrm>
            <a:off x="426720" y="1375545"/>
            <a:ext cx="2438400" cy="1005840"/>
          </a:xfrm>
        </p:spPr>
        <p:txBody>
          <a:bodyPr>
            <a:noAutofit/>
          </a:bodyPr>
          <a:lstStyle>
            <a:lvl1pPr>
              <a:defRPr sz="2400"/>
            </a:lvl1pPr>
            <a:lvl5pPr marL="0" indent="0">
              <a:lnSpc>
                <a:spcPct val="100000"/>
              </a:lnSpc>
              <a:spcBef>
                <a:spcPts val="300"/>
              </a:spcBef>
              <a:buNone/>
              <a:defRPr sz="1400" u="sng" baseline="0">
                <a:solidFill>
                  <a:srgbClr val="00539B"/>
                </a:solidFill>
              </a:defRPr>
            </a:lvl5pPr>
          </a:lstStyle>
          <a:p>
            <a:pPr lvl="0"/>
            <a:r>
              <a:rPr lang="en-US"/>
              <a:t>Facebook</a:t>
            </a:r>
          </a:p>
          <a:p>
            <a:pPr lvl="4"/>
            <a:r>
              <a:rPr lang="en-US">
                <a:hlinkClick r:id="rId2" tooltip="Click to find Qsource on Facebook, then Like us to stay connected."/>
              </a:rPr>
              <a:t>https://www.facebook.com/QsourceLiveWell</a:t>
            </a:r>
            <a:endParaRPr lang="en-US"/>
          </a:p>
        </p:txBody>
      </p:sp>
      <p:sp>
        <p:nvSpPr>
          <p:cNvPr id="16" name="Text Placeholder 14"/>
          <p:cNvSpPr>
            <a:spLocks noGrp="1"/>
          </p:cNvSpPr>
          <p:nvPr>
            <p:ph type="body" sz="quarter" idx="17" hasCustomPrompt="1"/>
          </p:nvPr>
        </p:nvSpPr>
        <p:spPr>
          <a:xfrm>
            <a:off x="3414020" y="1371600"/>
            <a:ext cx="2194560" cy="1005840"/>
          </a:xfrm>
        </p:spPr>
        <p:txBody>
          <a:bodyPr>
            <a:noAutofit/>
          </a:bodyPr>
          <a:lstStyle>
            <a:lvl1pPr>
              <a:defRPr/>
            </a:lvl1pPr>
            <a:lvl5pPr marL="0" marR="0" indent="0" algn="l" defTabSz="685629" rtl="0" eaLnBrk="1" fontAlgn="auto" latinLnBrk="0" hangingPunct="1">
              <a:lnSpc>
                <a:spcPct val="100000"/>
              </a:lnSpc>
              <a:spcBef>
                <a:spcPts val="300"/>
              </a:spcBef>
              <a:spcAft>
                <a:spcPts val="0"/>
              </a:spcAft>
              <a:buClrTx/>
              <a:buSzTx/>
              <a:buFont typeface="Arial" panose="020B0604020202020204" pitchFamily="34" charset="0"/>
              <a:buNone/>
              <a:tabLst/>
              <a:defRPr sz="1400" u="sng" baseline="0">
                <a:solidFill>
                  <a:srgbClr val="00539B"/>
                </a:solidFill>
              </a:defRPr>
            </a:lvl5pPr>
          </a:lstStyle>
          <a:p>
            <a:pPr lvl="0"/>
            <a:r>
              <a:rPr lang="en-US"/>
              <a:t>Twitter</a:t>
            </a:r>
          </a:p>
          <a:p>
            <a:pPr marL="0" marR="0" lvl="4" indent="0" algn="l" defTabSz="685629"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a:hlinkClick r:id="rId3" tooltip="Click to find Qsource on Twitter and follow us to stay connected."/>
              </a:rPr>
              <a:t>https://twitter.com/Qsource</a:t>
            </a:r>
            <a:endParaRPr lang="en-US"/>
          </a:p>
        </p:txBody>
      </p:sp>
      <p:sp>
        <p:nvSpPr>
          <p:cNvPr id="20" name="Picture Placeholder 19"/>
          <p:cNvSpPr>
            <a:spLocks noGrp="1"/>
          </p:cNvSpPr>
          <p:nvPr>
            <p:ph type="pic" sz="quarter" idx="20"/>
          </p:nvPr>
        </p:nvSpPr>
        <p:spPr>
          <a:xfrm>
            <a:off x="505968" y="2464751"/>
            <a:ext cx="2279904" cy="1793875"/>
          </a:xfrm>
        </p:spPr>
        <p:txBody>
          <a:bodyPr/>
          <a:lstStyle/>
          <a:p>
            <a:r>
              <a:rPr lang="en-US"/>
              <a:t>Drag picture to placeholder or click icon to add</a:t>
            </a:r>
          </a:p>
        </p:txBody>
      </p:sp>
      <p:sp>
        <p:nvSpPr>
          <p:cNvPr id="21" name="Picture Placeholder 19"/>
          <p:cNvSpPr>
            <a:spLocks noGrp="1"/>
          </p:cNvSpPr>
          <p:nvPr>
            <p:ph type="pic" sz="quarter" idx="21"/>
          </p:nvPr>
        </p:nvSpPr>
        <p:spPr>
          <a:xfrm>
            <a:off x="3375023" y="2464751"/>
            <a:ext cx="2279904" cy="1793875"/>
          </a:xfrm>
        </p:spPr>
        <p:txBody>
          <a:bodyPr/>
          <a:lstStyle/>
          <a:p>
            <a:r>
              <a:rPr lang="en-US"/>
              <a:t>Drag picture to placeholder or click icon to add</a:t>
            </a:r>
          </a:p>
        </p:txBody>
      </p:sp>
    </p:spTree>
    <p:extLst>
      <p:ext uri="{BB962C8B-B14F-4D97-AF65-F5344CB8AC3E}">
        <p14:creationId xmlns:p14="http://schemas.microsoft.com/office/powerpoint/2010/main" val="1727944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p:nvPr/>
        </p:nvSpPr>
        <p:spPr>
          <a:xfrm>
            <a:off x="415601" y="593367"/>
            <a:ext cx="11360800" cy="943200"/>
          </a:xfrm>
          <a:prstGeom prst="rect">
            <a:avLst/>
          </a:prstGeom>
          <a:noFill/>
          <a:ln>
            <a:noFill/>
          </a:ln>
        </p:spPr>
        <p:txBody>
          <a:bodyPr spcFirstLastPara="1" wrap="square" lIns="121869" tIns="121869" rIns="121869" bIns="121869" anchor="ctr" anchorCtr="0">
            <a:noAutofit/>
          </a:bodyPr>
          <a:lstStyle/>
          <a:p>
            <a:pPr marL="0" lvl="0" indent="0" algn="l" rtl="0">
              <a:spcBef>
                <a:spcPts val="0"/>
              </a:spcBef>
              <a:spcAft>
                <a:spcPts val="0"/>
              </a:spcAft>
              <a:buSzPts val="990"/>
              <a:buNone/>
            </a:pPr>
            <a:r>
              <a:rPr lang="en" sz="4426" b="1">
                <a:latin typeface="Helvetica Neue"/>
                <a:ea typeface="Helvetica Neue"/>
                <a:cs typeface="Helvetica Neue"/>
                <a:sym typeface="Helvetica Neue"/>
              </a:rPr>
              <a:t>Polling: </a:t>
            </a:r>
            <a:r>
              <a:rPr lang="en" sz="4426" b="1">
                <a:solidFill>
                  <a:srgbClr val="0069FF"/>
                </a:solidFill>
                <a:latin typeface="Helvetica Neue"/>
                <a:ea typeface="Helvetica Neue"/>
                <a:cs typeface="Helvetica Neue"/>
                <a:sym typeface="Helvetica Neue"/>
              </a:rPr>
              <a:t>Question 1</a:t>
            </a:r>
            <a:endParaRPr sz="4426" b="1">
              <a:solidFill>
                <a:srgbClr val="0069FF"/>
              </a:solidFill>
              <a:latin typeface="Helvetica Neue"/>
              <a:ea typeface="Helvetica Neue"/>
              <a:cs typeface="Helvetica Neue"/>
              <a:sym typeface="Helvetica Neue"/>
            </a:endParaRPr>
          </a:p>
        </p:txBody>
      </p:sp>
      <p:sp>
        <p:nvSpPr>
          <p:cNvPr id="16" name="Google Shape;16;p3"/>
          <p:cNvSpPr txBox="1">
            <a:spLocks noGrp="1"/>
          </p:cNvSpPr>
          <p:nvPr>
            <p:ph type="body" idx="1"/>
          </p:nvPr>
        </p:nvSpPr>
        <p:spPr>
          <a:xfrm>
            <a:off x="628667" y="1861467"/>
            <a:ext cx="7013200" cy="3584000"/>
          </a:xfrm>
          <a:prstGeom prst="rect">
            <a:avLst/>
          </a:prstGeom>
        </p:spPr>
        <p:txBody>
          <a:bodyPr spcFirstLastPara="1" wrap="square" lIns="91425" tIns="91425" rIns="91425" bIns="91425" anchor="t" anchorCtr="0">
            <a:normAutofit/>
          </a:bodyPr>
          <a:lstStyle>
            <a:lvl1pPr marL="609433" lvl="0" indent="-457075">
              <a:spcBef>
                <a:spcPts val="0"/>
              </a:spcBef>
              <a:spcAft>
                <a:spcPts val="0"/>
              </a:spcAft>
              <a:buSzPts val="1800"/>
              <a:buChar char="●"/>
              <a:defRPr/>
            </a:lvl1pPr>
            <a:lvl2pPr marL="1218865" lvl="1" indent="-423217">
              <a:spcBef>
                <a:spcPts val="0"/>
              </a:spcBef>
              <a:spcAft>
                <a:spcPts val="0"/>
              </a:spcAft>
              <a:buSzPts val="1400"/>
              <a:buChar char="○"/>
              <a:defRPr/>
            </a:lvl2pPr>
            <a:lvl3pPr marL="1828297" lvl="2" indent="-423217">
              <a:spcBef>
                <a:spcPts val="0"/>
              </a:spcBef>
              <a:spcAft>
                <a:spcPts val="0"/>
              </a:spcAft>
              <a:buSzPts val="1400"/>
              <a:buChar char="■"/>
              <a:defRPr/>
            </a:lvl3pPr>
            <a:lvl4pPr marL="2437730" lvl="3" indent="-423217">
              <a:spcBef>
                <a:spcPts val="0"/>
              </a:spcBef>
              <a:spcAft>
                <a:spcPts val="0"/>
              </a:spcAft>
              <a:buSzPts val="1400"/>
              <a:buChar char="●"/>
              <a:defRPr/>
            </a:lvl4pPr>
            <a:lvl5pPr marL="3047162" lvl="4" indent="-423217">
              <a:spcBef>
                <a:spcPts val="0"/>
              </a:spcBef>
              <a:spcAft>
                <a:spcPts val="0"/>
              </a:spcAft>
              <a:buSzPts val="1400"/>
              <a:buChar char="○"/>
              <a:defRPr/>
            </a:lvl5pPr>
            <a:lvl6pPr marL="3656595" lvl="5" indent="-423217">
              <a:spcBef>
                <a:spcPts val="0"/>
              </a:spcBef>
              <a:spcAft>
                <a:spcPts val="0"/>
              </a:spcAft>
              <a:buSzPts val="1400"/>
              <a:buChar char="■"/>
              <a:defRPr/>
            </a:lvl6pPr>
            <a:lvl7pPr marL="4266026" lvl="6" indent="-423217">
              <a:spcBef>
                <a:spcPts val="0"/>
              </a:spcBef>
              <a:spcAft>
                <a:spcPts val="0"/>
              </a:spcAft>
              <a:buSzPts val="1400"/>
              <a:buChar char="●"/>
              <a:defRPr/>
            </a:lvl7pPr>
            <a:lvl8pPr marL="4875459" lvl="7" indent="-423217">
              <a:spcBef>
                <a:spcPts val="0"/>
              </a:spcBef>
              <a:spcAft>
                <a:spcPts val="0"/>
              </a:spcAft>
              <a:buSzPts val="1400"/>
              <a:buChar char="○"/>
              <a:defRPr/>
            </a:lvl8pPr>
            <a:lvl9pPr marL="5484892" lvl="8" indent="-423217">
              <a:spcBef>
                <a:spcPts val="0"/>
              </a:spcBef>
              <a:spcAft>
                <a:spcPts val="0"/>
              </a:spcAft>
              <a:buSzPts val="1400"/>
              <a:buChar char="■"/>
              <a:defRPr/>
            </a:lvl9pPr>
          </a:lstStyle>
          <a:p>
            <a:endParaRPr/>
          </a:p>
        </p:txBody>
      </p:sp>
    </p:spTree>
    <p:extLst>
      <p:ext uri="{BB962C8B-B14F-4D97-AF65-F5344CB8AC3E}">
        <p14:creationId xmlns:p14="http://schemas.microsoft.com/office/powerpoint/2010/main" val="33671312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25800" y="31732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3" name="Google Shape;23;p5"/>
          <p:cNvPicPr preferRelativeResize="0"/>
          <p:nvPr/>
        </p:nvPicPr>
        <p:blipFill>
          <a:blip r:embed="rId3">
            <a:alphaModFix/>
          </a:blip>
          <a:stretch>
            <a:fillRect/>
          </a:stretch>
        </p:blipFill>
        <p:spPr>
          <a:xfrm>
            <a:off x="10238936" y="381233"/>
            <a:ext cx="1568135" cy="567635"/>
          </a:xfrm>
          <a:prstGeom prst="rect">
            <a:avLst/>
          </a:prstGeom>
          <a:noFill/>
          <a:ln>
            <a:noFill/>
          </a:ln>
        </p:spPr>
      </p:pic>
    </p:spTree>
    <p:extLst>
      <p:ext uri="{BB962C8B-B14F-4D97-AF65-F5344CB8AC3E}">
        <p14:creationId xmlns:p14="http://schemas.microsoft.com/office/powerpoint/2010/main" val="3453038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2469" name="Rectangle 5"/>
          <p:cNvSpPr>
            <a:spLocks noGrp="1" noChangeArrowheads="1"/>
          </p:cNvSpPr>
          <p:nvPr>
            <p:ph type="ctrTitle" sz="quarter"/>
          </p:nvPr>
        </p:nvSpPr>
        <p:spPr>
          <a:xfrm>
            <a:off x="914401" y="1981203"/>
            <a:ext cx="10363200" cy="1470025"/>
          </a:xfrm>
        </p:spPr>
        <p:txBody>
          <a:bodyPr/>
          <a:lstStyle>
            <a:lvl1pPr algn="ctr">
              <a:defRPr b="1">
                <a:latin typeface="Arial" pitchFamily="34" charset="0"/>
                <a:cs typeface="Arial" pitchFamily="34" charset="0"/>
              </a:defRPr>
            </a:lvl1pPr>
          </a:lstStyle>
          <a:p>
            <a:pPr lvl="0"/>
            <a:r>
              <a:rPr lang="en-US" noProof="0"/>
              <a:t>Click to edit Master title style</a:t>
            </a:r>
          </a:p>
        </p:txBody>
      </p:sp>
      <p:sp>
        <p:nvSpPr>
          <p:cNvPr id="62470" name="Rectangle 6"/>
          <p:cNvSpPr>
            <a:spLocks noGrp="1" noChangeArrowheads="1"/>
          </p:cNvSpPr>
          <p:nvPr>
            <p:ph type="subTitle" sz="quarter" idx="1"/>
          </p:nvPr>
        </p:nvSpPr>
        <p:spPr>
          <a:xfrm>
            <a:off x="1828801" y="3733800"/>
            <a:ext cx="8534400" cy="175260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1540291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562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086" indent="0">
              <a:buNone/>
              <a:defRPr sz="1800"/>
            </a:lvl2pPr>
            <a:lvl3pPr marL="914172" indent="0">
              <a:buNone/>
              <a:defRPr sz="1600"/>
            </a:lvl3pPr>
            <a:lvl4pPr marL="1371257" indent="0">
              <a:buNone/>
              <a:defRPr sz="1400"/>
            </a:lvl4pPr>
            <a:lvl5pPr marL="1828343" indent="0">
              <a:buNone/>
              <a:defRPr sz="1400"/>
            </a:lvl5pPr>
            <a:lvl6pPr marL="2285429" indent="0">
              <a:buNone/>
              <a:defRPr sz="1400"/>
            </a:lvl6pPr>
            <a:lvl7pPr marL="2742514" indent="0">
              <a:buNone/>
              <a:defRPr sz="1400"/>
            </a:lvl7pPr>
            <a:lvl8pPr marL="3199600" indent="0">
              <a:buNone/>
              <a:defRPr sz="1400"/>
            </a:lvl8pPr>
            <a:lvl9pPr marL="3656686" indent="0">
              <a:buNone/>
              <a:defRPr sz="1400"/>
            </a:lvl9pPr>
          </a:lstStyle>
          <a:p>
            <a:pPr lvl="0"/>
            <a:r>
              <a:rPr lang="en-US"/>
              <a:t>Edit Master text styles</a:t>
            </a:r>
          </a:p>
        </p:txBody>
      </p:sp>
    </p:spTree>
    <p:extLst>
      <p:ext uri="{BB962C8B-B14F-4D97-AF65-F5344CB8AC3E}">
        <p14:creationId xmlns:p14="http://schemas.microsoft.com/office/powerpoint/2010/main" val="2029995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632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086" indent="0">
              <a:buNone/>
              <a:defRPr sz="2000" b="1"/>
            </a:lvl2pPr>
            <a:lvl3pPr marL="914172"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77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nner">
    <p:bg>
      <p:bgPr>
        <a:solidFill>
          <a:srgbClr val="2B69F6"/>
        </a:solidFill>
        <a:effectLst/>
      </p:bgPr>
    </p:bg>
    <p:spTree>
      <p:nvGrpSpPr>
        <p:cNvPr id="1" name=""/>
        <p:cNvGrpSpPr/>
        <p:nvPr/>
      </p:nvGrpSpPr>
      <p:grpSpPr>
        <a:xfrm>
          <a:off x="0" y="0"/>
          <a:ext cx="0" cy="0"/>
          <a:chOff x="0" y="0"/>
          <a:chExt cx="0" cy="0"/>
        </a:xfrm>
      </p:grpSpPr>
      <p:sp>
        <p:nvSpPr>
          <p:cNvPr id="10" name="Title Slide Inner">
            <a:extLst>
              <a:ext uri="{FF2B5EF4-FFF2-40B4-BE49-F238E27FC236}">
                <a16:creationId xmlns:a16="http://schemas.microsoft.com/office/drawing/2014/main" id="{F48FA253-39F0-BB33-CB8C-DD1AA3405946}"/>
              </a:ext>
            </a:extLst>
          </p:cNvPr>
          <p:cNvSpPr txBox="1">
            <a:spLocks noGrp="1"/>
          </p:cNvSpPr>
          <p:nvPr>
            <p:ph type="body" sz="quarter" idx="14"/>
          </p:nvPr>
        </p:nvSpPr>
        <p:spPr>
          <a:xfrm>
            <a:off x="3319043" y="3037243"/>
            <a:ext cx="6258699" cy="974496"/>
          </a:xfrm>
          <a:prstGeom prst="rect">
            <a:avLst/>
          </a:prstGeom>
        </p:spPr>
        <p:txBody>
          <a:bodyPr wrap="none" lIns="50291" tIns="50291" rIns="50291" bIns="50291">
            <a:spAutoFit/>
          </a:bodyPr>
          <a:lstStyle>
            <a:lvl1pPr marL="0" indent="0" algn="ctr">
              <a:buNone/>
              <a:defRPr sz="6303" b="1">
                <a:solidFill>
                  <a:schemeClr val="bg1"/>
                </a:solidFill>
              </a:defRPr>
            </a:lvl1pPr>
          </a:lstStyle>
          <a:p>
            <a:r>
              <a:t>Title Slide Inner</a:t>
            </a:r>
          </a:p>
        </p:txBody>
      </p:sp>
      <p:pic>
        <p:nvPicPr>
          <p:cNvPr id="11" name="Picture 10" descr="Icon&#10;&#10;Description automatically generated">
            <a:extLst>
              <a:ext uri="{FF2B5EF4-FFF2-40B4-BE49-F238E27FC236}">
                <a16:creationId xmlns:a16="http://schemas.microsoft.com/office/drawing/2014/main" id="{286D6BBE-DC38-6857-365B-2E6C7A379A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0492" y="4545129"/>
            <a:ext cx="1862015" cy="1832223"/>
          </a:xfrm>
          <a:prstGeom prst="rect">
            <a:avLst/>
          </a:prstGeom>
        </p:spPr>
      </p:pic>
    </p:spTree>
    <p:extLst>
      <p:ext uri="{BB962C8B-B14F-4D97-AF65-F5344CB8AC3E}">
        <p14:creationId xmlns:p14="http://schemas.microsoft.com/office/powerpoint/2010/main" val="15890230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1416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442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086" indent="0">
              <a:buNone/>
              <a:defRPr sz="1200"/>
            </a:lvl2pPr>
            <a:lvl3pPr marL="914172"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Edit Master text styles</a:t>
            </a:r>
          </a:p>
        </p:txBody>
      </p:sp>
    </p:spTree>
    <p:extLst>
      <p:ext uri="{BB962C8B-B14F-4D97-AF65-F5344CB8AC3E}">
        <p14:creationId xmlns:p14="http://schemas.microsoft.com/office/powerpoint/2010/main" val="1196441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086" indent="0">
              <a:buNone/>
              <a:defRPr sz="2800"/>
            </a:lvl2pPr>
            <a:lvl3pPr marL="914172" indent="0">
              <a:buNone/>
              <a:defRPr sz="2400"/>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86" indent="0">
              <a:buNone/>
              <a:defRPr sz="1200"/>
            </a:lvl2pPr>
            <a:lvl3pPr marL="914172"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Edit Master text styles</a:t>
            </a:r>
          </a:p>
        </p:txBody>
      </p:sp>
    </p:spTree>
    <p:extLst>
      <p:ext uri="{BB962C8B-B14F-4D97-AF65-F5344CB8AC3E}">
        <p14:creationId xmlns:p14="http://schemas.microsoft.com/office/powerpoint/2010/main" val="40624620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414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4800"/>
            <a:ext cx="27432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80264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0115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p:nvPr/>
        </p:nvSpPr>
        <p:spPr>
          <a:xfrm>
            <a:off x="415601" y="593367"/>
            <a:ext cx="11360800" cy="943200"/>
          </a:xfrm>
          <a:prstGeom prst="rect">
            <a:avLst/>
          </a:prstGeom>
          <a:noFill/>
          <a:ln>
            <a:noFill/>
          </a:ln>
        </p:spPr>
        <p:txBody>
          <a:bodyPr spcFirstLastPara="1" wrap="square" lIns="121869" tIns="121869" rIns="121869" bIns="121869" anchor="ctr" anchorCtr="0">
            <a:noAutofit/>
          </a:bodyPr>
          <a:lstStyle/>
          <a:p>
            <a:pPr marL="0" lvl="0" indent="0" algn="l" rtl="0">
              <a:spcBef>
                <a:spcPts val="0"/>
              </a:spcBef>
              <a:spcAft>
                <a:spcPts val="0"/>
              </a:spcAft>
              <a:buSzPts val="990"/>
              <a:buNone/>
            </a:pPr>
            <a:r>
              <a:rPr lang="en" sz="4426" b="1">
                <a:latin typeface="Helvetica Neue"/>
                <a:ea typeface="Helvetica Neue"/>
                <a:cs typeface="Helvetica Neue"/>
                <a:sym typeface="Helvetica Neue"/>
              </a:rPr>
              <a:t>Polling: </a:t>
            </a:r>
            <a:r>
              <a:rPr lang="en" sz="4426" b="1">
                <a:solidFill>
                  <a:srgbClr val="0069FF"/>
                </a:solidFill>
                <a:latin typeface="Helvetica Neue"/>
                <a:ea typeface="Helvetica Neue"/>
                <a:cs typeface="Helvetica Neue"/>
                <a:sym typeface="Helvetica Neue"/>
              </a:rPr>
              <a:t>Question 1</a:t>
            </a:r>
            <a:endParaRPr sz="4426" b="1">
              <a:solidFill>
                <a:srgbClr val="0069FF"/>
              </a:solidFill>
              <a:latin typeface="Helvetica Neue"/>
              <a:ea typeface="Helvetica Neue"/>
              <a:cs typeface="Helvetica Neue"/>
              <a:sym typeface="Helvetica Neue"/>
            </a:endParaRPr>
          </a:p>
        </p:txBody>
      </p:sp>
      <p:sp>
        <p:nvSpPr>
          <p:cNvPr id="16" name="Google Shape;16;p3"/>
          <p:cNvSpPr txBox="1">
            <a:spLocks noGrp="1"/>
          </p:cNvSpPr>
          <p:nvPr>
            <p:ph type="body" idx="1"/>
          </p:nvPr>
        </p:nvSpPr>
        <p:spPr>
          <a:xfrm>
            <a:off x="628667" y="1861467"/>
            <a:ext cx="7013200" cy="3584000"/>
          </a:xfrm>
          <a:prstGeom prst="rect">
            <a:avLst/>
          </a:prstGeom>
        </p:spPr>
        <p:txBody>
          <a:bodyPr spcFirstLastPara="1" wrap="square" lIns="91425" tIns="91425" rIns="91425" bIns="91425" anchor="t" anchorCtr="0">
            <a:normAutofit/>
          </a:bodyPr>
          <a:lstStyle>
            <a:lvl1pPr marL="609433" lvl="0" indent="-457075">
              <a:spcBef>
                <a:spcPts val="0"/>
              </a:spcBef>
              <a:spcAft>
                <a:spcPts val="0"/>
              </a:spcAft>
              <a:buSzPts val="1800"/>
              <a:buChar char="●"/>
              <a:defRPr/>
            </a:lvl1pPr>
            <a:lvl2pPr marL="1218865" lvl="1" indent="-423217">
              <a:spcBef>
                <a:spcPts val="0"/>
              </a:spcBef>
              <a:spcAft>
                <a:spcPts val="0"/>
              </a:spcAft>
              <a:buSzPts val="1400"/>
              <a:buChar char="○"/>
              <a:defRPr/>
            </a:lvl2pPr>
            <a:lvl3pPr marL="1828297" lvl="2" indent="-423217">
              <a:spcBef>
                <a:spcPts val="0"/>
              </a:spcBef>
              <a:spcAft>
                <a:spcPts val="0"/>
              </a:spcAft>
              <a:buSzPts val="1400"/>
              <a:buChar char="■"/>
              <a:defRPr/>
            </a:lvl3pPr>
            <a:lvl4pPr marL="2437730" lvl="3" indent="-423217">
              <a:spcBef>
                <a:spcPts val="0"/>
              </a:spcBef>
              <a:spcAft>
                <a:spcPts val="0"/>
              </a:spcAft>
              <a:buSzPts val="1400"/>
              <a:buChar char="●"/>
              <a:defRPr/>
            </a:lvl4pPr>
            <a:lvl5pPr marL="3047162" lvl="4" indent="-423217">
              <a:spcBef>
                <a:spcPts val="0"/>
              </a:spcBef>
              <a:spcAft>
                <a:spcPts val="0"/>
              </a:spcAft>
              <a:buSzPts val="1400"/>
              <a:buChar char="○"/>
              <a:defRPr/>
            </a:lvl5pPr>
            <a:lvl6pPr marL="3656595" lvl="5" indent="-423217">
              <a:spcBef>
                <a:spcPts val="0"/>
              </a:spcBef>
              <a:spcAft>
                <a:spcPts val="0"/>
              </a:spcAft>
              <a:buSzPts val="1400"/>
              <a:buChar char="■"/>
              <a:defRPr/>
            </a:lvl6pPr>
            <a:lvl7pPr marL="4266026" lvl="6" indent="-423217">
              <a:spcBef>
                <a:spcPts val="0"/>
              </a:spcBef>
              <a:spcAft>
                <a:spcPts val="0"/>
              </a:spcAft>
              <a:buSzPts val="1400"/>
              <a:buChar char="●"/>
              <a:defRPr/>
            </a:lvl7pPr>
            <a:lvl8pPr marL="4875459" lvl="7" indent="-423217">
              <a:spcBef>
                <a:spcPts val="0"/>
              </a:spcBef>
              <a:spcAft>
                <a:spcPts val="0"/>
              </a:spcAft>
              <a:buSzPts val="1400"/>
              <a:buChar char="○"/>
              <a:defRPr/>
            </a:lvl8pPr>
            <a:lvl9pPr marL="5484892" lvl="8" indent="-423217">
              <a:spcBef>
                <a:spcPts val="0"/>
              </a:spcBef>
              <a:spcAft>
                <a:spcPts val="0"/>
              </a:spcAft>
              <a:buSzPts val="1400"/>
              <a:buChar char="■"/>
              <a:defRPr/>
            </a:lvl9pPr>
          </a:lstStyle>
          <a:p>
            <a:endParaRPr/>
          </a:p>
        </p:txBody>
      </p:sp>
    </p:spTree>
    <p:extLst>
      <p:ext uri="{BB962C8B-B14F-4D97-AF65-F5344CB8AC3E}">
        <p14:creationId xmlns:p14="http://schemas.microsoft.com/office/powerpoint/2010/main" val="336929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D5A804-0B5E-79B6-5499-A1A96A8A7D79}"/>
              </a:ext>
            </a:extLst>
          </p:cNvPr>
          <p:cNvSpPr/>
          <p:nvPr userDrawn="1"/>
        </p:nvSpPr>
        <p:spPr>
          <a:xfrm>
            <a:off x="0" y="-101600"/>
            <a:ext cx="6378222" cy="6959600"/>
          </a:xfrm>
          <a:prstGeom prst="rect">
            <a:avLst/>
          </a:prstGeom>
          <a:solidFill>
            <a:srgbClr val="2B6AF7"/>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7" name="Title Text">
            <a:extLst>
              <a:ext uri="{FF2B5EF4-FFF2-40B4-BE49-F238E27FC236}">
                <a16:creationId xmlns:a16="http://schemas.microsoft.com/office/drawing/2014/main" id="{988C85AF-6B34-6AF2-B8CA-3CBE2434B070}"/>
              </a:ext>
            </a:extLst>
          </p:cNvPr>
          <p:cNvSpPr txBox="1">
            <a:spLocks noGrp="1"/>
          </p:cNvSpPr>
          <p:nvPr>
            <p:ph type="body" sz="quarter" idx="14"/>
          </p:nvPr>
        </p:nvSpPr>
        <p:spPr>
          <a:xfrm>
            <a:off x="915339" y="2655784"/>
            <a:ext cx="4676069" cy="1065009"/>
          </a:xfrm>
          <a:prstGeom prst="rect">
            <a:avLst/>
          </a:prstGeom>
        </p:spPr>
        <p:txBody>
          <a:bodyPr anchor="ctr"/>
          <a:lstStyle>
            <a:lvl1pPr marL="0" indent="0">
              <a:buNone/>
              <a:defRPr sz="4364" b="1">
                <a:solidFill>
                  <a:schemeClr val="bg1"/>
                </a:solidFill>
              </a:defRPr>
            </a:lvl1pPr>
          </a:lstStyle>
          <a:p>
            <a:r>
              <a:t>Title Text</a:t>
            </a:r>
          </a:p>
        </p:txBody>
      </p:sp>
      <p:sp>
        <p:nvSpPr>
          <p:cNvPr id="8" name="Lorem ipsum dolor sit amet, consectetur adipiscing elit, sed do eiusmod tempor incididunt ut labore et dolore magna aliqua. Ut enim ad minim veniam, quis nostrud exercitation ullamco">
            <a:extLst>
              <a:ext uri="{FF2B5EF4-FFF2-40B4-BE49-F238E27FC236}">
                <a16:creationId xmlns:a16="http://schemas.microsoft.com/office/drawing/2014/main" id="{101B0A7B-F6A1-FDD4-69BC-ED7225A154E2}"/>
              </a:ext>
            </a:extLst>
          </p:cNvPr>
          <p:cNvSpPr txBox="1">
            <a:spLocks noGrp="1"/>
          </p:cNvSpPr>
          <p:nvPr>
            <p:ph type="body" sz="quarter" idx="15"/>
          </p:nvPr>
        </p:nvSpPr>
        <p:spPr>
          <a:xfrm>
            <a:off x="6901069" y="1715131"/>
            <a:ext cx="4375592" cy="2946317"/>
          </a:xfrm>
          <a:prstGeom prst="rect">
            <a:avLst/>
          </a:prstGeom>
        </p:spPr>
        <p:txBody>
          <a:bodyPr lIns="50291" tIns="50291" rIns="50291" bIns="50291">
            <a:spAutoFit/>
          </a:bodyPr>
          <a:lstStyle>
            <a:lvl1pPr marL="0" indent="0">
              <a:lnSpc>
                <a:spcPct val="110000"/>
              </a:lnSpc>
              <a:spcBef>
                <a:spcPts val="727"/>
              </a:spcBef>
              <a:buNone/>
              <a:defRPr sz="2424">
                <a:solidFill>
                  <a:srgbClr val="000000"/>
                </a:solidFill>
                <a:latin typeface="+mj-lt"/>
                <a:ea typeface="+mj-ea"/>
                <a:cs typeface="+mj-cs"/>
                <a:sym typeface="Neue Haas Grotesk Text Pro 55 R"/>
              </a:defRPr>
            </a:lvl1pPr>
          </a:lstStyle>
          <a:p>
            <a:r>
              <a:t>Lorem ipsum dolor sit </a:t>
            </a:r>
            <a:r>
              <a:rPr err="1"/>
              <a:t>amet</a:t>
            </a:r>
            <a:r>
              <a:t>, </a:t>
            </a:r>
            <a:r>
              <a:rPr err="1"/>
              <a:t>consectetur</a:t>
            </a:r>
            <a:r>
              <a:t> </a:t>
            </a:r>
            <a:r>
              <a:rPr err="1"/>
              <a:t>adipiscing</a:t>
            </a:r>
            <a:r>
              <a:t> </a:t>
            </a:r>
            <a:r>
              <a:rPr err="1"/>
              <a:t>elit</a:t>
            </a:r>
            <a:r>
              <a:t>, sed do </a:t>
            </a:r>
            <a:r>
              <a:rPr err="1"/>
              <a:t>eiusmod</a:t>
            </a:r>
            <a:r>
              <a:t> </a:t>
            </a:r>
            <a:r>
              <a:rPr err="1"/>
              <a:t>tempor</a:t>
            </a:r>
            <a:r>
              <a:t> </a:t>
            </a:r>
            <a:r>
              <a:rPr err="1"/>
              <a:t>incididunt</a:t>
            </a:r>
            <a:r>
              <a:t> </a:t>
            </a:r>
            <a:r>
              <a:rPr err="1"/>
              <a:t>ut</a:t>
            </a:r>
            <a:r>
              <a:t> labore et dolore magna </a:t>
            </a:r>
            <a:r>
              <a:rPr err="1"/>
              <a:t>aliqua</a:t>
            </a:r>
            <a:r>
              <a:t>. Ut </a:t>
            </a:r>
            <a:r>
              <a:rPr err="1"/>
              <a:t>enim</a:t>
            </a:r>
            <a:r>
              <a:t> ad minim </a:t>
            </a:r>
            <a:r>
              <a:rPr err="1"/>
              <a:t>veniam</a:t>
            </a:r>
            <a:r>
              <a:t>, </a:t>
            </a:r>
            <a:r>
              <a:rPr err="1"/>
              <a:t>quis</a:t>
            </a:r>
            <a:r>
              <a:t> </a:t>
            </a:r>
            <a:r>
              <a:rPr err="1"/>
              <a:t>nostrud</a:t>
            </a:r>
            <a:r>
              <a:t> exercitation </a:t>
            </a:r>
            <a:r>
              <a:rPr err="1"/>
              <a:t>ullamco</a:t>
            </a:r>
            <a:endParaRPr/>
          </a:p>
        </p:txBody>
      </p:sp>
    </p:spTree>
    <p:extLst>
      <p:ext uri="{BB962C8B-B14F-4D97-AF65-F5344CB8AC3E}">
        <p14:creationId xmlns:p14="http://schemas.microsoft.com/office/powerpoint/2010/main" val="202024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Picture Placeholder 21">
            <a:extLst>
              <a:ext uri="{FF2B5EF4-FFF2-40B4-BE49-F238E27FC236}">
                <a16:creationId xmlns:a16="http://schemas.microsoft.com/office/drawing/2014/main" id="{8942B737-0716-1BDC-E394-E990AC12DC81}"/>
              </a:ext>
            </a:extLst>
          </p:cNvPr>
          <p:cNvSpPr>
            <a:spLocks noGrp="1"/>
          </p:cNvSpPr>
          <p:nvPr>
            <p:ph type="pic" sz="quarter" idx="18"/>
          </p:nvPr>
        </p:nvSpPr>
        <p:spPr>
          <a:xfrm>
            <a:off x="0" y="1162756"/>
            <a:ext cx="12252960" cy="5695244"/>
          </a:xfrm>
          <a:blipFill>
            <a:blip r:embed="rId2"/>
            <a:stretch>
              <a:fillRect l="2" t="-37108" r="496" b="-31474"/>
            </a:stretch>
          </a:blipFill>
        </p:spPr>
        <p:txBody>
          <a:bodyPr/>
          <a:lstStyle/>
          <a:p>
            <a:endParaRPr lang="en-US"/>
          </a:p>
        </p:txBody>
      </p:sp>
      <p:sp>
        <p:nvSpPr>
          <p:cNvPr id="6" name="Rectangle 5">
            <a:extLst>
              <a:ext uri="{FF2B5EF4-FFF2-40B4-BE49-F238E27FC236}">
                <a16:creationId xmlns:a16="http://schemas.microsoft.com/office/drawing/2014/main" id="{5031AE3F-0FB5-13EA-1104-FDE65B61EDCE}"/>
              </a:ext>
            </a:extLst>
          </p:cNvPr>
          <p:cNvSpPr/>
          <p:nvPr userDrawn="1"/>
        </p:nvSpPr>
        <p:spPr>
          <a:xfrm>
            <a:off x="0" y="0"/>
            <a:ext cx="12192000" cy="1162756"/>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291" tIns="50291" rIns="50291" bIns="50291" numCol="1" spcCol="38100" rtlCol="0" anchor="ctr">
            <a:spAutoFit/>
          </a:bodyPr>
          <a:lstStyle/>
          <a:p>
            <a:pPr marL="0" marR="0" indent="0" algn="r" defTabSz="1036319"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0000"/>
              </a:solidFill>
              <a:effectLst/>
              <a:uFillTx/>
              <a:latin typeface="+mj-lt"/>
              <a:ea typeface="+mj-ea"/>
              <a:cs typeface="+mj-cs"/>
              <a:sym typeface="Neue Haas Grotesk Text Pro 55 R"/>
            </a:endParaRPr>
          </a:p>
        </p:txBody>
      </p:sp>
      <p:sp>
        <p:nvSpPr>
          <p:cNvPr id="7" name="www.qsource.org">
            <a:extLst>
              <a:ext uri="{FF2B5EF4-FFF2-40B4-BE49-F238E27FC236}">
                <a16:creationId xmlns:a16="http://schemas.microsoft.com/office/drawing/2014/main" id="{9B577288-2B94-1F4C-5FD2-92EDF8AF026E}"/>
              </a:ext>
            </a:extLst>
          </p:cNvPr>
          <p:cNvSpPr txBox="1">
            <a:spLocks noGrp="1"/>
          </p:cNvSpPr>
          <p:nvPr>
            <p:ph type="body" sz="quarter" idx="16"/>
          </p:nvPr>
        </p:nvSpPr>
        <p:spPr>
          <a:xfrm>
            <a:off x="9752678" y="400015"/>
            <a:ext cx="1956431" cy="362726"/>
          </a:xfrm>
          <a:prstGeom prst="rect">
            <a:avLst/>
          </a:prstGeom>
        </p:spPr>
        <p:txBody>
          <a:bodyPr wrap="none" lIns="50291" tIns="50291" rIns="50291" bIns="50291">
            <a:spAutoFit/>
          </a:bodyPr>
          <a:lstStyle>
            <a:lvl1pPr marL="0" indent="0" algn="r" defTabSz="1256122">
              <a:lnSpc>
                <a:spcPct val="100000"/>
              </a:lnSpc>
              <a:buNone/>
              <a:defRPr sz="1697" b="1">
                <a:solidFill>
                  <a:srgbClr val="000000"/>
                </a:solidFill>
              </a:defRPr>
            </a:lvl1pPr>
          </a:lstStyle>
          <a:p>
            <a:r>
              <a:rPr err="1"/>
              <a:t>www.qsource.org</a:t>
            </a:r>
            <a:endParaRPr/>
          </a:p>
        </p:txBody>
      </p:sp>
      <p:sp>
        <p:nvSpPr>
          <p:cNvPr id="8" name="Title Goes here">
            <a:extLst>
              <a:ext uri="{FF2B5EF4-FFF2-40B4-BE49-F238E27FC236}">
                <a16:creationId xmlns:a16="http://schemas.microsoft.com/office/drawing/2014/main" id="{71CCF833-7390-0182-9698-C431C5853185}"/>
              </a:ext>
            </a:extLst>
          </p:cNvPr>
          <p:cNvSpPr txBox="1">
            <a:spLocks noGrp="1"/>
          </p:cNvSpPr>
          <p:nvPr>
            <p:ph type="body" sz="quarter" idx="17" hasCustomPrompt="1"/>
          </p:nvPr>
        </p:nvSpPr>
        <p:spPr>
          <a:xfrm>
            <a:off x="705280" y="3233114"/>
            <a:ext cx="4339904" cy="1117227"/>
          </a:xfrm>
          <a:prstGeom prst="rect">
            <a:avLst/>
          </a:prstGeom>
        </p:spPr>
        <p:txBody>
          <a:bodyPr wrap="none" lIns="50291" tIns="50291" rIns="50291" bIns="50291">
            <a:spAutoFit/>
          </a:bodyPr>
          <a:lstStyle>
            <a:lvl1pPr marL="0" indent="0" defTabSz="1256122">
              <a:lnSpc>
                <a:spcPct val="100000"/>
              </a:lnSpc>
              <a:buNone/>
              <a:defRPr sz="6600" b="1">
                <a:solidFill>
                  <a:schemeClr val="bg1">
                    <a:lumMod val="95000"/>
                  </a:schemeClr>
                </a:solidFill>
                <a:latin typeface="+mj-lt"/>
                <a:ea typeface="+mj-ea"/>
                <a:cs typeface="+mj-cs"/>
                <a:sym typeface="Neue Haas Grotesk Text Pro 55 R"/>
              </a:defRPr>
            </a:lvl1pPr>
          </a:lstStyle>
          <a:p>
            <a:r>
              <a:rPr lang="en-US"/>
              <a:t>Thank you</a:t>
            </a:r>
            <a:endParaRPr/>
          </a:p>
        </p:txBody>
      </p:sp>
      <p:pic>
        <p:nvPicPr>
          <p:cNvPr id="9" name="Picture 8" descr="Shape&#10;&#10;Description automatically generated with low confidence">
            <a:extLst>
              <a:ext uri="{FF2B5EF4-FFF2-40B4-BE49-F238E27FC236}">
                <a16:creationId xmlns:a16="http://schemas.microsoft.com/office/drawing/2014/main" id="{89F80BD4-1120-A8A2-1C2B-71D788B856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424" y="144572"/>
            <a:ext cx="2422053" cy="873613"/>
          </a:xfrm>
          <a:prstGeom prst="rect">
            <a:avLst/>
          </a:prstGeom>
        </p:spPr>
      </p:pic>
      <p:pic>
        <p:nvPicPr>
          <p:cNvPr id="11" name="Picture 10" descr="A picture containing text, tableware, plate, dishware&#10;&#10;Description automatically generated">
            <a:extLst>
              <a:ext uri="{FF2B5EF4-FFF2-40B4-BE49-F238E27FC236}">
                <a16:creationId xmlns:a16="http://schemas.microsoft.com/office/drawing/2014/main" id="{F94AC8A3-8F5A-11AC-91ED-A8167991F59D}"/>
              </a:ext>
            </a:extLst>
          </p:cNvPr>
          <p:cNvPicPr>
            <a:picLocks noChangeAspect="1"/>
          </p:cNvPicPr>
          <p:nvPr userDrawn="1"/>
        </p:nvPicPr>
        <p:blipFill>
          <a:blip r:embed="rId4"/>
          <a:stretch>
            <a:fillRect/>
          </a:stretch>
        </p:blipFill>
        <p:spPr>
          <a:xfrm>
            <a:off x="10223145" y="6132425"/>
            <a:ext cx="1675831" cy="651119"/>
          </a:xfrm>
          <a:prstGeom prst="rect">
            <a:avLst/>
          </a:prstGeom>
        </p:spPr>
      </p:pic>
    </p:spTree>
    <p:extLst>
      <p:ext uri="{BB962C8B-B14F-4D97-AF65-F5344CB8AC3E}">
        <p14:creationId xmlns:p14="http://schemas.microsoft.com/office/powerpoint/2010/main" val="253100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1" name="Google Shape;11;p2"/>
          <p:cNvPicPr preferRelativeResize="0"/>
          <p:nvPr/>
        </p:nvPicPr>
        <p:blipFill>
          <a:blip r:embed="rId3">
            <a:alphaModFix/>
          </a:blip>
          <a:stretch>
            <a:fillRect/>
          </a:stretch>
        </p:blipFill>
        <p:spPr>
          <a:xfrm>
            <a:off x="612533" y="110536"/>
            <a:ext cx="1873568" cy="678200"/>
          </a:xfrm>
          <a:prstGeom prst="rect">
            <a:avLst/>
          </a:prstGeom>
          <a:noFill/>
          <a:ln>
            <a:noFill/>
          </a:ln>
        </p:spPr>
      </p:pic>
      <p:sp>
        <p:nvSpPr>
          <p:cNvPr id="12" name="Google Shape;12;p2"/>
          <p:cNvSpPr txBox="1">
            <a:spLocks noGrp="1"/>
          </p:cNvSpPr>
          <p:nvPr>
            <p:ph type="title"/>
          </p:nvPr>
        </p:nvSpPr>
        <p:spPr>
          <a:xfrm>
            <a:off x="808300" y="2604400"/>
            <a:ext cx="10107200" cy="971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4100"/>
              <a:buNone/>
              <a:defRPr sz="5467">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808300" y="3502467"/>
            <a:ext cx="6711200" cy="914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8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984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844516" y="2898108"/>
            <a:ext cx="8457883" cy="822961"/>
          </a:xfrm>
          <a:prstGeom prst="rect">
            <a:avLst/>
          </a:prstGeom>
        </p:spPr>
        <p:txBody>
          <a:bodyPr>
            <a:normAutofit/>
          </a:bodyPr>
          <a:lstStyle>
            <a:lvl1pPr>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1pPr>
            <a:lvl2pPr marL="613410" indent="-613410">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2pPr>
            <a:lvl3pPr marL="806334" indent="-669174">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3pPr>
            <a:lvl4pPr marL="1092200" indent="-817880">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4pPr>
            <a:lvl5pPr marL="1393581" indent="-707781">
              <a:lnSpc>
                <a:spcPct val="90000"/>
              </a:lnSpc>
              <a:spcBef>
                <a:spcPts val="0"/>
              </a:spcBef>
              <a:defRPr sz="2000">
                <a:solidFill>
                  <a:srgbClr val="FFFFFF"/>
                </a:solidFill>
                <a:latin typeface="Neue Haas Grotesk Text Pro 75 B"/>
                <a:ea typeface="Neue Haas Grotesk Text Pro 75 B"/>
                <a:cs typeface="Neue Haas Grotesk Text Pro 75 B"/>
                <a:sym typeface="Neue Haas Grotesk Text Pro 75 B"/>
              </a:defRPr>
            </a:lvl5pPr>
          </a:lstStyle>
          <a:p>
            <a:r>
              <a:rPr lang="en-US" dirty="0"/>
              <a:t>Subtitle Text</a:t>
            </a:r>
            <a:endParaRPr dirty="0"/>
          </a:p>
        </p:txBody>
      </p:sp>
      <p:sp>
        <p:nvSpPr>
          <p:cNvPr id="12" name="Title Text"/>
          <p:cNvSpPr txBox="1">
            <a:spLocks noGrp="1"/>
          </p:cNvSpPr>
          <p:nvPr>
            <p:ph type="title" hasCustomPrompt="1"/>
          </p:nvPr>
        </p:nvSpPr>
        <p:spPr>
          <a:xfrm>
            <a:off x="1866900" y="1572260"/>
            <a:ext cx="8458200" cy="1188657"/>
          </a:xfrm>
          <a:prstGeom prst="rect">
            <a:avLst/>
          </a:prstGeom>
        </p:spPr>
        <p:txBody>
          <a:bodyPr anchor="b"/>
          <a:lstStyle>
            <a:lvl1pPr>
              <a:defRPr sz="4600">
                <a:solidFill>
                  <a:srgbClr val="FFFFFF"/>
                </a:solidFill>
              </a:defRPr>
            </a:lvl1pPr>
          </a:lstStyle>
          <a:p>
            <a:r>
              <a:t>Title Text</a:t>
            </a:r>
          </a:p>
        </p:txBody>
      </p:sp>
      <p:sp>
        <p:nvSpPr>
          <p:cNvPr id="13" name="Slide Number"/>
          <p:cNvSpPr txBox="1">
            <a:spLocks noGrp="1"/>
          </p:cNvSpPr>
          <p:nvPr>
            <p:ph type="sldNum" sz="quarter" idx="2"/>
          </p:nvPr>
        </p:nvSpPr>
        <p:spPr>
          <a:xfrm>
            <a:off x="5943600" y="6125519"/>
            <a:ext cx="457176" cy="461663"/>
          </a:xfrm>
          <a:prstGeom prst="rect">
            <a:avLst/>
          </a:prstGeom>
        </p:spPr>
        <p:txBody>
          <a:bodyPr/>
          <a:lstStyle/>
          <a:p>
            <a:fld id="{86CB4B4D-7CA3-9044-876B-883B54F8677D}" type="slidenum">
              <a:t>‹#›</a:t>
            </a:fld>
            <a:endParaRPr/>
          </a:p>
        </p:txBody>
      </p:sp>
      <p:sp>
        <p:nvSpPr>
          <p:cNvPr id="2" name="Rectangle 1">
            <a:extLst>
              <a:ext uri="{FF2B5EF4-FFF2-40B4-BE49-F238E27FC236}">
                <a16:creationId xmlns:a16="http://schemas.microsoft.com/office/drawing/2014/main" id="{2D57E943-98B4-309A-E9CA-7D76CCC46AFB}"/>
              </a:ext>
            </a:extLst>
          </p:cNvPr>
          <p:cNvSpPr/>
          <p:nvPr userDrawn="1"/>
        </p:nvSpPr>
        <p:spPr>
          <a:xfrm>
            <a:off x="276447" y="318074"/>
            <a:ext cx="2232837" cy="490904"/>
          </a:xfrm>
          <a:prstGeom prst="rect">
            <a:avLst/>
          </a:prstGeom>
          <a:solidFill>
            <a:srgbClr val="FFFFFF"/>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45720" rIns="45720" bIns="45720" numCol="1" spcCol="38100" rtlCol="0" anchor="ctr">
            <a:spAutoFit/>
          </a:bodyPr>
          <a:lstStyle/>
          <a:p>
            <a:pPr marL="0" marR="0" indent="0" algn="l" defTabSz="685800" rtl="0" fontAlgn="auto" latinLnBrk="0" hangingPunct="0">
              <a:lnSpc>
                <a:spcPct val="110000"/>
              </a:lnSpc>
              <a:spcBef>
                <a:spcPts val="600"/>
              </a:spcBef>
              <a:spcAft>
                <a:spcPts val="0"/>
              </a:spcAft>
              <a:buClrTx/>
              <a:buSzTx/>
              <a:buFontTx/>
              <a:buNone/>
              <a:tabLst/>
            </a:pPr>
            <a:endParaRPr kumimoji="0" lang="en-US" sz="1900" b="0" i="0" u="none" strike="noStrike" cap="none" spc="0" normalizeH="0" baseline="0">
              <a:ln>
                <a:noFill/>
              </a:ln>
              <a:solidFill>
                <a:srgbClr val="000000"/>
              </a:solidFill>
              <a:effectLst/>
              <a:uFillTx/>
              <a:latin typeface="+mn-lt"/>
              <a:ea typeface="+mn-ea"/>
              <a:cs typeface="+mn-cs"/>
              <a:sym typeface="Neue Haas Grotesk Text Pro 55 R"/>
            </a:endParaRPr>
          </a:p>
        </p:txBody>
      </p:sp>
      <p:pic>
        <p:nvPicPr>
          <p:cNvPr id="4" name="Picture 3">
            <a:extLst>
              <a:ext uri="{FF2B5EF4-FFF2-40B4-BE49-F238E27FC236}">
                <a16:creationId xmlns:a16="http://schemas.microsoft.com/office/drawing/2014/main" id="{09885845-6368-2B19-52D6-BE6A6DFE416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76446" y="202018"/>
            <a:ext cx="3712717" cy="603051"/>
          </a:xfrm>
          <a:prstGeom prst="rect">
            <a:avLst/>
          </a:prstGeom>
        </p:spPr>
      </p:pic>
      <p:sp>
        <p:nvSpPr>
          <p:cNvPr id="3" name="TextBox 2">
            <a:extLst>
              <a:ext uri="{FF2B5EF4-FFF2-40B4-BE49-F238E27FC236}">
                <a16:creationId xmlns:a16="http://schemas.microsoft.com/office/drawing/2014/main" id="{6EF4BA83-0F6A-3B4B-40E0-7B1925A14540}"/>
              </a:ext>
            </a:extLst>
          </p:cNvPr>
          <p:cNvSpPr txBox="1"/>
          <p:nvPr userDrawn="1"/>
        </p:nvSpPr>
        <p:spPr>
          <a:xfrm>
            <a:off x="10210579" y="446976"/>
            <a:ext cx="1704975" cy="45720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r>
              <a:rPr lang="en-US" sz="1600" dirty="0" err="1"/>
              <a:t>qio.qsource.org</a:t>
            </a:r>
            <a:endParaRPr lang="en-US" sz="1600" dirty="0"/>
          </a:p>
        </p:txBody>
      </p:sp>
    </p:spTree>
    <p:extLst>
      <p:ext uri="{BB962C8B-B14F-4D97-AF65-F5344CB8AC3E}">
        <p14:creationId xmlns:p14="http://schemas.microsoft.com/office/powerpoint/2010/main" val="17970288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17.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49B40-4112-E313-BFCA-29A4B2518D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C60DBC-4965-08C6-8E2B-404C440B19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8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b="1" i="0" kern="1200">
          <a:solidFill>
            <a:schemeClr val="tx1"/>
          </a:solidFill>
          <a:latin typeface="NeueHaasGroteskTex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eueHaasGroteskTex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eueHaasGroteskTex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eueHaasGroteskTex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eueHaasGroteskTex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1929" y="1103660"/>
            <a:ext cx="8458201" cy="980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r>
              <a:rPr dirty="0"/>
              <a:t>Title Text</a:t>
            </a:r>
          </a:p>
        </p:txBody>
      </p:sp>
      <p:sp>
        <p:nvSpPr>
          <p:cNvPr id="3" name="Body Level One…"/>
          <p:cNvSpPr txBox="1">
            <a:spLocks noGrp="1"/>
          </p:cNvSpPr>
          <p:nvPr>
            <p:ph type="body" idx="1"/>
          </p:nvPr>
        </p:nvSpPr>
        <p:spPr>
          <a:xfrm>
            <a:off x="631929" y="2200940"/>
            <a:ext cx="8458201" cy="5029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0083847" y="-93671"/>
            <a:ext cx="457176" cy="461663"/>
          </a:xfrm>
          <a:prstGeom prst="rect">
            <a:avLst/>
          </a:prstGeom>
          <a:ln w="25400">
            <a:miter lim="400000"/>
          </a:ln>
        </p:spPr>
        <p:txBody>
          <a:bodyPr wrap="none" tIns="91439" bIns="91439" anchor="ctr">
            <a:spAutoFit/>
          </a:bodyPr>
          <a:lstStyle/>
          <a:p>
            <a:fld id="{86CB4B4D-7CA3-9044-876B-883B54F8677D}" type="slidenum">
              <a:t>‹#›</a:t>
            </a:fld>
            <a:endParaRPr/>
          </a:p>
        </p:txBody>
      </p:sp>
      <p:sp>
        <p:nvSpPr>
          <p:cNvPr id="5" name="TextBox 4">
            <a:extLst>
              <a:ext uri="{FF2B5EF4-FFF2-40B4-BE49-F238E27FC236}">
                <a16:creationId xmlns:a16="http://schemas.microsoft.com/office/drawing/2014/main" id="{A9F41B79-97B8-2D25-28DD-C2C0EEB71B1B}"/>
              </a:ext>
            </a:extLst>
          </p:cNvPr>
          <p:cNvSpPr txBox="1"/>
          <p:nvPr userDrawn="1"/>
        </p:nvSpPr>
        <p:spPr>
          <a:xfrm>
            <a:off x="1113183" y="487017"/>
            <a:ext cx="0" cy="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endParaRPr lang="en-US" sz="1900" dirty="0"/>
          </a:p>
        </p:txBody>
      </p:sp>
      <p:sp>
        <p:nvSpPr>
          <p:cNvPr id="6" name="TextBox 5">
            <a:extLst>
              <a:ext uri="{FF2B5EF4-FFF2-40B4-BE49-F238E27FC236}">
                <a16:creationId xmlns:a16="http://schemas.microsoft.com/office/drawing/2014/main" id="{E953E8BB-FD6D-CA64-6AF0-5C55B346DC13}"/>
              </a:ext>
            </a:extLst>
          </p:cNvPr>
          <p:cNvSpPr txBox="1"/>
          <p:nvPr userDrawn="1"/>
        </p:nvSpPr>
        <p:spPr>
          <a:xfrm>
            <a:off x="1113183" y="556592"/>
            <a:ext cx="0" cy="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0" tIns="0" rIns="0" bIns="0" rtlCol="0">
            <a:noAutofit/>
          </a:bodyPr>
          <a:lstStyle/>
          <a:p>
            <a:pPr algn="l"/>
            <a:endParaRPr lang="en-US" sz="1900" dirty="0"/>
          </a:p>
        </p:txBody>
      </p:sp>
    </p:spTree>
    <p:extLst>
      <p:ext uri="{BB962C8B-B14F-4D97-AF65-F5344CB8AC3E}">
        <p14:creationId xmlns:p14="http://schemas.microsoft.com/office/powerpoint/2010/main" val="2073790290"/>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ransition spd="med"/>
  <p:txStyles>
    <p:titleStyle>
      <a:lvl1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1pPr>
      <a:lvl2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2pPr>
      <a:lvl3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3pPr>
      <a:lvl4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4pPr>
      <a:lvl5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5pPr>
      <a:lvl6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6pPr>
      <a:lvl7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7pPr>
      <a:lvl8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8pPr>
      <a:lvl9pPr marL="0" marR="0" indent="0" algn="l" defTabSz="685800" rtl="0" latinLnBrk="0">
        <a:lnSpc>
          <a:spcPct val="90000"/>
        </a:lnSpc>
        <a:spcBef>
          <a:spcPts val="0"/>
        </a:spcBef>
        <a:spcAft>
          <a:spcPts val="0"/>
        </a:spcAft>
        <a:buClrTx/>
        <a:buSzTx/>
        <a:buFontTx/>
        <a:buNone/>
        <a:tabLst/>
        <a:defRPr sz="3200" b="0" i="0" u="none" strike="noStrike" cap="none" spc="0" baseline="0">
          <a:ln>
            <a:noFill/>
          </a:ln>
          <a:solidFill>
            <a:srgbClr val="000000"/>
          </a:solidFill>
          <a:uFillTx/>
          <a:latin typeface="Neue Haas Grotesk Text Pro 75 B"/>
          <a:ea typeface="Neue Haas Grotesk Text Pro 75 B"/>
          <a:cs typeface="Neue Haas Grotesk Text Pro 75 B"/>
          <a:sym typeface="Neue Haas Grotesk Text Pro 75 B"/>
        </a:defRPr>
      </a:lvl9pPr>
    </p:titleStyle>
    <p:bodyStyle>
      <a:lvl1pPr marL="0" marR="0" indent="0" algn="l" defTabSz="685800" rtl="0" latinLnBrk="0">
        <a:lnSpc>
          <a:spcPct val="110000"/>
        </a:lnSpc>
        <a:spcBef>
          <a:spcPts val="600"/>
        </a:spcBef>
        <a:spcAft>
          <a:spcPts val="0"/>
        </a:spcAft>
        <a:buClrTx/>
        <a:buSzTx/>
        <a:buFontTx/>
        <a:buNone/>
        <a:tabLst/>
        <a:defRPr sz="1900" b="0" i="0" u="none" strike="noStrike" cap="none" spc="0" baseline="0">
          <a:ln>
            <a:noFill/>
          </a:ln>
          <a:solidFill>
            <a:srgbClr val="000000"/>
          </a:solidFill>
          <a:uFillTx/>
          <a:latin typeface="+mn-lt"/>
          <a:ea typeface="+mn-ea"/>
          <a:cs typeface="+mn-cs"/>
          <a:sym typeface="Neue Haas Grotesk Text Pro 55 R"/>
        </a:defRPr>
      </a:lvl1pPr>
      <a:lvl2pPr marL="217170" marR="0" indent="-217170" algn="l" defTabSz="685800" rtl="0" latinLnBrk="0">
        <a:lnSpc>
          <a:spcPct val="110000"/>
        </a:lnSpc>
        <a:spcBef>
          <a:spcPts val="600"/>
        </a:spcBef>
        <a:spcAft>
          <a:spcPts val="0"/>
        </a:spcAft>
        <a:buClrTx/>
        <a:buSzPct val="80000"/>
        <a:buFontTx/>
        <a:buChar char="♦"/>
        <a:tabLst/>
        <a:defRPr sz="1900" b="0" i="0" u="none" strike="noStrike" cap="none" spc="0" baseline="0">
          <a:ln>
            <a:noFill/>
          </a:ln>
          <a:solidFill>
            <a:srgbClr val="000000"/>
          </a:solidFill>
          <a:uFillTx/>
          <a:latin typeface="+mn-lt"/>
          <a:ea typeface="+mn-ea"/>
          <a:cs typeface="+mn-cs"/>
          <a:sym typeface="Neue Haas Grotesk Text Pro 55 R"/>
        </a:defRPr>
      </a:lvl2pPr>
      <a:lvl3pPr marL="374073" marR="0" indent="-236913"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3pPr>
      <a:lvl4pPr marL="563880" marR="0" indent="-289560" algn="l" defTabSz="685800" rtl="0" latinLnBrk="0">
        <a:lnSpc>
          <a:spcPct val="110000"/>
        </a:lnSpc>
        <a:spcBef>
          <a:spcPts val="600"/>
        </a:spcBef>
        <a:spcAft>
          <a:spcPts val="0"/>
        </a:spcAft>
        <a:buClrTx/>
        <a:buSzPct val="120000"/>
        <a:buFontTx/>
        <a:buChar char="•"/>
        <a:tabLst/>
        <a:defRPr sz="1900" b="0" i="0" u="none" strike="noStrike" cap="none" spc="0" baseline="0">
          <a:ln>
            <a:noFill/>
          </a:ln>
          <a:solidFill>
            <a:srgbClr val="000000"/>
          </a:solidFill>
          <a:uFillTx/>
          <a:latin typeface="+mn-lt"/>
          <a:ea typeface="+mn-ea"/>
          <a:cs typeface="+mn-cs"/>
          <a:sym typeface="Neue Haas Grotesk Text Pro 55 R"/>
        </a:defRPr>
      </a:lvl4pPr>
      <a:lvl5pPr marL="9363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5pPr>
      <a:lvl6pPr marL="110783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6pPr>
      <a:lvl7pPr marL="12792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7pPr>
      <a:lvl8pPr marL="145073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8pPr>
      <a:lvl9pPr marL="1622181" marR="0" indent="-250581" algn="l" defTabSz="685800" rtl="0" latinLnBrk="0">
        <a:lnSpc>
          <a:spcPct val="110000"/>
        </a:lnSpc>
        <a:spcBef>
          <a:spcPts val="600"/>
        </a:spcBef>
        <a:spcAft>
          <a:spcPts val="0"/>
        </a:spcAft>
        <a:buClrTx/>
        <a:buSzPct val="100000"/>
        <a:buFontTx/>
        <a:buChar char="•"/>
        <a:tabLst/>
        <a:defRPr sz="1900" b="0" i="0" u="none" strike="noStrike" cap="none" spc="0" baseline="0">
          <a:ln>
            <a:noFill/>
          </a:ln>
          <a:solidFill>
            <a:srgbClr val="000000"/>
          </a:solidFill>
          <a:uFillTx/>
          <a:latin typeface="+mn-lt"/>
          <a:ea typeface="+mn-ea"/>
          <a:cs typeface="+mn-cs"/>
          <a:sym typeface="Neue Haas Grotesk Text Pro 55 R"/>
        </a:defRPr>
      </a:lvl9pPr>
    </p:bodyStyle>
    <p:otherStyle>
      <a:lvl1pPr marL="0" marR="0" indent="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1pPr>
      <a:lvl2pPr marL="0" marR="0" indent="2286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2pPr>
      <a:lvl3pPr marL="0" marR="0" indent="4572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3pPr>
      <a:lvl4pPr marL="0" marR="0" indent="6858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4pPr>
      <a:lvl5pPr marL="0" marR="0" indent="9144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5pPr>
      <a:lvl6pPr marL="0" marR="0" indent="11430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6pPr>
      <a:lvl7pPr marL="0" marR="0" indent="13716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7pPr>
      <a:lvl8pPr marL="0" marR="0" indent="16002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8pPr>
      <a:lvl9pPr marL="0" marR="0" indent="1828800" algn="r" defTabSz="914400"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Neue Haas Grotesk Text Pro 75 B"/>
        </a:defRPr>
      </a:lvl9pPr>
    </p:otherStyle>
  </p:txStyles>
  <p:extLst>
    <p:ext uri="{27BBF7A9-308A-43DC-89C8-2F10F3537804}">
      <p15:sldGuideLst xmlns:p15="http://schemas.microsoft.com/office/powerpoint/2012/main">
        <p15:guide id="1" orient="horz" pos="4320">
          <p15:clr>
            <a:srgbClr val="F26B43"/>
          </p15:clr>
        </p15:guide>
        <p15:guide id="2" pos="7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720" y="228600"/>
            <a:ext cx="11277600" cy="1143000"/>
          </a:xfrm>
          <a:prstGeom prst="rect">
            <a:avLst/>
          </a:prstGeom>
        </p:spPr>
        <p:txBody>
          <a:bodyPr vert="horz" lIns="91440" tIns="45720" rIns="91440" bIns="45720" rtlCol="0" anchor="ctr">
            <a:noAutofit/>
          </a:bodyPr>
          <a:lstStyle/>
          <a:p>
            <a:r>
              <a:rPr lang="en-US"/>
              <a:t>Arial 28 Slide Title</a:t>
            </a:r>
          </a:p>
        </p:txBody>
      </p:sp>
      <p:sp>
        <p:nvSpPr>
          <p:cNvPr id="3" name="Text Placeholder 2"/>
          <p:cNvSpPr>
            <a:spLocks noGrp="1"/>
          </p:cNvSpPr>
          <p:nvPr>
            <p:ph type="body" idx="1"/>
          </p:nvPr>
        </p:nvSpPr>
        <p:spPr>
          <a:xfrm>
            <a:off x="426720" y="1371600"/>
            <a:ext cx="11277600" cy="5029200"/>
          </a:xfrm>
          <a:prstGeom prst="rect">
            <a:avLst/>
          </a:prstGeom>
        </p:spPr>
        <p:txBody>
          <a:bodyPr vert="horz" lIns="91440" tIns="45720" rIns="91440" bIns="45720" rtlCol="0">
            <a:noAutofit/>
          </a:bodyPr>
          <a:lstStyle/>
          <a:p>
            <a:pPr lvl="0"/>
            <a:r>
              <a:rPr lang="en-US"/>
              <a:t>Times New Roman 24</a:t>
            </a:r>
          </a:p>
          <a:p>
            <a:pPr lvl="1"/>
            <a:r>
              <a:rPr lang="en-US"/>
              <a:t>Times New Roman 24</a:t>
            </a:r>
          </a:p>
          <a:p>
            <a:pPr lvl="2"/>
            <a:r>
              <a:rPr lang="en-US"/>
              <a:t>Times New Roman 22</a:t>
            </a:r>
          </a:p>
          <a:p>
            <a:pPr lvl="3"/>
            <a:r>
              <a:rPr lang="en-US"/>
              <a:t>Times New Roman 18</a:t>
            </a:r>
          </a:p>
        </p:txBody>
      </p:sp>
      <p:sp>
        <p:nvSpPr>
          <p:cNvPr id="5" name="Footer Placeholder 4"/>
          <p:cNvSpPr>
            <a:spLocks noGrp="1"/>
          </p:cNvSpPr>
          <p:nvPr>
            <p:ph type="ftr" sz="quarter" idx="3"/>
          </p:nvPr>
        </p:nvSpPr>
        <p:spPr>
          <a:xfrm>
            <a:off x="426720" y="6400799"/>
            <a:ext cx="11277600" cy="457200"/>
          </a:xfrm>
          <a:prstGeom prst="rect">
            <a:avLst/>
          </a:prstGeom>
        </p:spPr>
        <p:txBody>
          <a:bodyPr vert="horz" lIns="91440" tIns="45720" rIns="91440" bIns="45720" rtlCol="0" anchor="t" anchorCtr="0"/>
          <a:lstStyle>
            <a:lvl1pPr algn="l">
              <a:defRPr sz="1000" i="1">
                <a:solidFill>
                  <a:srgbClr val="4D4F53"/>
                </a:solidFill>
                <a:latin typeface="+mj-lt"/>
              </a:defRPr>
            </a:lvl1pPr>
          </a:lstStyle>
          <a:p>
            <a:r>
              <a:rPr lang="en-US"/>
              <a:t>Source: </a:t>
            </a:r>
          </a:p>
        </p:txBody>
      </p:sp>
      <p:sp>
        <p:nvSpPr>
          <p:cNvPr id="6" name="Slide Number Placeholder 5"/>
          <p:cNvSpPr>
            <a:spLocks noGrp="1"/>
          </p:cNvSpPr>
          <p:nvPr>
            <p:ph type="sldNum" sz="quarter" idx="4"/>
          </p:nvPr>
        </p:nvSpPr>
        <p:spPr>
          <a:xfrm>
            <a:off x="11389896" y="0"/>
            <a:ext cx="802105" cy="274320"/>
          </a:xfrm>
          <a:prstGeom prst="rect">
            <a:avLst/>
          </a:prstGeom>
        </p:spPr>
        <p:txBody>
          <a:bodyPr vert="horz" lIns="91440" tIns="45720" rIns="91440" bIns="45720" rtlCol="0" anchor="ctr"/>
          <a:lstStyle>
            <a:lvl1pPr algn="ctr">
              <a:defRPr sz="1000" b="1">
                <a:solidFill>
                  <a:schemeClr val="tx2">
                    <a:lumMod val="50000"/>
                  </a:schemeClr>
                </a:solidFill>
                <a:latin typeface="Arial Black" panose="020B0A04020102020204" pitchFamily="34" charset="0"/>
              </a:defRPr>
            </a:lvl1pPr>
          </a:lstStyle>
          <a:p>
            <a:fld id="{48E77DF0-1315-4130-8032-8CACB4492BBE}" type="slidenum">
              <a:rPr lang="en-US" smtClean="0"/>
              <a:pPr/>
              <a:t>‹#›</a:t>
            </a:fld>
            <a:endParaRPr lang="en-US"/>
          </a:p>
        </p:txBody>
      </p:sp>
    </p:spTree>
    <p:extLst>
      <p:ext uri="{BB962C8B-B14F-4D97-AF65-F5344CB8AC3E}">
        <p14:creationId xmlns:p14="http://schemas.microsoft.com/office/powerpoint/2010/main" val="380020711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Lst>
  <p:txStyles>
    <p:titleStyle>
      <a:lvl1pPr algn="l" defTabSz="685629" rtl="0" eaLnBrk="1" latinLnBrk="0" hangingPunct="1">
        <a:lnSpc>
          <a:spcPct val="90000"/>
        </a:lnSpc>
        <a:spcBef>
          <a:spcPct val="0"/>
        </a:spcBef>
        <a:buNone/>
        <a:defRPr sz="2800" kern="1200">
          <a:solidFill>
            <a:srgbClr val="0077A1"/>
          </a:solidFill>
          <a:latin typeface="+mj-lt"/>
          <a:ea typeface="+mj-ea"/>
          <a:cs typeface="+mj-cs"/>
        </a:defRPr>
      </a:lvl1pPr>
    </p:titleStyle>
    <p:bodyStyle>
      <a:lvl1pPr marL="0" indent="0" algn="l" defTabSz="685629" rtl="0" eaLnBrk="1" latinLnBrk="0" hangingPunct="1">
        <a:lnSpc>
          <a:spcPct val="120000"/>
        </a:lnSpc>
        <a:spcBef>
          <a:spcPts val="600"/>
        </a:spcBef>
        <a:buFont typeface="Arial" panose="020B0604020202020204" pitchFamily="34" charset="0"/>
        <a:buNone/>
        <a:defRPr sz="2400" kern="1200">
          <a:solidFill>
            <a:srgbClr val="4D4F53"/>
          </a:solidFill>
          <a:latin typeface="+mn-lt"/>
          <a:ea typeface="+mn-ea"/>
          <a:cs typeface="+mn-cs"/>
        </a:defRPr>
      </a:lvl1pPr>
      <a:lvl2pPr marL="274252" indent="-274252" algn="l" defTabSz="685629" rtl="0" eaLnBrk="1" latinLnBrk="0" hangingPunct="1">
        <a:lnSpc>
          <a:spcPct val="120000"/>
        </a:lnSpc>
        <a:spcBef>
          <a:spcPts val="300"/>
        </a:spcBef>
        <a:buClr>
          <a:srgbClr val="0077A1"/>
        </a:buClr>
        <a:buSzPct val="80000"/>
        <a:buFontTx/>
        <a:buChar char="♦"/>
        <a:defRPr sz="2400" kern="1200">
          <a:solidFill>
            <a:srgbClr val="4D4F53"/>
          </a:solidFill>
          <a:latin typeface="+mn-lt"/>
          <a:ea typeface="+mn-ea"/>
          <a:cs typeface="+mn-cs"/>
        </a:defRPr>
      </a:lvl2pPr>
      <a:lvl3pPr marL="548503" indent="-274252" algn="l" defTabSz="685629" rtl="0" eaLnBrk="1" latinLnBrk="0" hangingPunct="1">
        <a:lnSpc>
          <a:spcPct val="100000"/>
        </a:lnSpc>
        <a:spcBef>
          <a:spcPts val="300"/>
        </a:spcBef>
        <a:buClr>
          <a:srgbClr val="0077A1"/>
        </a:buClr>
        <a:buSzPct val="100000"/>
        <a:buFont typeface="Wingdings" panose="05000000000000000000" pitchFamily="2" charset="2"/>
        <a:buChar char="§"/>
        <a:defRPr sz="2200" kern="1200">
          <a:solidFill>
            <a:srgbClr val="4D4F53"/>
          </a:solidFill>
          <a:latin typeface="+mn-lt"/>
          <a:ea typeface="+mn-ea"/>
          <a:cs typeface="+mn-cs"/>
        </a:defRPr>
      </a:lvl3pPr>
      <a:lvl4pPr marL="822755" indent="-274252" algn="l" defTabSz="685629" rtl="0" eaLnBrk="1" latinLnBrk="0" hangingPunct="1">
        <a:lnSpc>
          <a:spcPct val="100000"/>
        </a:lnSpc>
        <a:spcBef>
          <a:spcPts val="300"/>
        </a:spcBef>
        <a:buClr>
          <a:srgbClr val="0077A1"/>
        </a:buClr>
        <a:buSzPct val="120000"/>
        <a:buFont typeface="Arial" panose="020B0604020202020204" pitchFamily="34" charset="0"/>
        <a:buChar char="•"/>
        <a:defRPr sz="1800" kern="1200">
          <a:solidFill>
            <a:srgbClr val="4D4F53"/>
          </a:solidFill>
          <a:latin typeface="+mn-lt"/>
          <a:ea typeface="+mn-ea"/>
          <a:cs typeface="+mn-cs"/>
        </a:defRPr>
      </a:lvl4pPr>
      <a:lvl5pPr marL="1542664" indent="-171407" algn="l" defTabSz="685629" rtl="0" eaLnBrk="1" latinLnBrk="0" hangingPunct="1">
        <a:lnSpc>
          <a:spcPct val="90000"/>
        </a:lnSpc>
        <a:spcBef>
          <a:spcPts val="375"/>
        </a:spcBef>
        <a:buFont typeface="Arial" panose="020B0604020202020204" pitchFamily="34" charset="0"/>
        <a:buChar char="•"/>
        <a:defRPr sz="1350" kern="1200">
          <a:solidFill>
            <a:srgbClr val="4D4F53"/>
          </a:solidFill>
          <a:latin typeface="+mn-lt"/>
          <a:ea typeface="+mn-ea"/>
          <a:cs typeface="+mn-cs"/>
        </a:defRPr>
      </a:lvl5pPr>
      <a:lvl6pPr marL="1885479"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7"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7" algn="l" defTabSz="6856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1" y="1600200"/>
            <a:ext cx="10972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5"/>
          <p:cNvSpPr>
            <a:spLocks noGrp="1" noChangeArrowheads="1"/>
          </p:cNvSpPr>
          <p:nvPr>
            <p:ph type="title"/>
          </p:nvPr>
        </p:nvSpPr>
        <p:spPr bwMode="auto">
          <a:xfrm>
            <a:off x="609601" y="3048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40816872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eaLnBrk="1" fontAlgn="base" hangingPunct="1">
        <a:spcBef>
          <a:spcPct val="0"/>
        </a:spcBef>
        <a:spcAft>
          <a:spcPct val="0"/>
        </a:spcAft>
        <a:defRPr sz="4199">
          <a:solidFill>
            <a:schemeClr val="tx2"/>
          </a:solidFill>
          <a:latin typeface="+mj-lt"/>
          <a:ea typeface="+mj-ea"/>
          <a:cs typeface="+mj-cs"/>
        </a:defRPr>
      </a:lvl1pPr>
      <a:lvl2pPr algn="l" rtl="0" eaLnBrk="1" fontAlgn="base" hangingPunct="1">
        <a:spcBef>
          <a:spcPct val="0"/>
        </a:spcBef>
        <a:spcAft>
          <a:spcPct val="0"/>
        </a:spcAft>
        <a:defRPr sz="4199">
          <a:solidFill>
            <a:schemeClr val="tx2"/>
          </a:solidFill>
          <a:latin typeface="Arial" charset="0"/>
        </a:defRPr>
      </a:lvl2pPr>
      <a:lvl3pPr algn="l" rtl="0" eaLnBrk="1" fontAlgn="base" hangingPunct="1">
        <a:spcBef>
          <a:spcPct val="0"/>
        </a:spcBef>
        <a:spcAft>
          <a:spcPct val="0"/>
        </a:spcAft>
        <a:defRPr sz="4199">
          <a:solidFill>
            <a:schemeClr val="tx2"/>
          </a:solidFill>
          <a:latin typeface="Arial" charset="0"/>
        </a:defRPr>
      </a:lvl3pPr>
      <a:lvl4pPr algn="l" rtl="0" eaLnBrk="1" fontAlgn="base" hangingPunct="1">
        <a:spcBef>
          <a:spcPct val="0"/>
        </a:spcBef>
        <a:spcAft>
          <a:spcPct val="0"/>
        </a:spcAft>
        <a:defRPr sz="4199">
          <a:solidFill>
            <a:schemeClr val="tx2"/>
          </a:solidFill>
          <a:latin typeface="Arial" charset="0"/>
        </a:defRPr>
      </a:lvl4pPr>
      <a:lvl5pPr algn="l" rtl="0" eaLnBrk="1" fontAlgn="base" hangingPunct="1">
        <a:spcBef>
          <a:spcPct val="0"/>
        </a:spcBef>
        <a:spcAft>
          <a:spcPct val="0"/>
        </a:spcAft>
        <a:defRPr sz="4199">
          <a:solidFill>
            <a:schemeClr val="tx2"/>
          </a:solidFill>
          <a:latin typeface="Arial" charset="0"/>
        </a:defRPr>
      </a:lvl5pPr>
      <a:lvl6pPr marL="457086" algn="l" rtl="0" eaLnBrk="1" fontAlgn="base" hangingPunct="1">
        <a:spcBef>
          <a:spcPct val="0"/>
        </a:spcBef>
        <a:spcAft>
          <a:spcPct val="0"/>
        </a:spcAft>
        <a:defRPr sz="4199">
          <a:solidFill>
            <a:schemeClr val="tx2"/>
          </a:solidFill>
          <a:latin typeface="Arial" charset="0"/>
        </a:defRPr>
      </a:lvl6pPr>
      <a:lvl7pPr marL="914172" algn="l" rtl="0" eaLnBrk="1" fontAlgn="base" hangingPunct="1">
        <a:spcBef>
          <a:spcPct val="0"/>
        </a:spcBef>
        <a:spcAft>
          <a:spcPct val="0"/>
        </a:spcAft>
        <a:defRPr sz="4199">
          <a:solidFill>
            <a:schemeClr val="tx2"/>
          </a:solidFill>
          <a:latin typeface="Arial" charset="0"/>
        </a:defRPr>
      </a:lvl7pPr>
      <a:lvl8pPr marL="1371257" algn="l" rtl="0" eaLnBrk="1" fontAlgn="base" hangingPunct="1">
        <a:spcBef>
          <a:spcPct val="0"/>
        </a:spcBef>
        <a:spcAft>
          <a:spcPct val="0"/>
        </a:spcAft>
        <a:defRPr sz="4199">
          <a:solidFill>
            <a:schemeClr val="tx2"/>
          </a:solidFill>
          <a:latin typeface="Arial" charset="0"/>
        </a:defRPr>
      </a:lvl8pPr>
      <a:lvl9pPr marL="1828343" algn="l" rtl="0" eaLnBrk="1" fontAlgn="base" hangingPunct="1">
        <a:spcBef>
          <a:spcPct val="0"/>
        </a:spcBef>
        <a:spcAft>
          <a:spcPct val="0"/>
        </a:spcAft>
        <a:defRPr sz="4199">
          <a:solidFill>
            <a:schemeClr val="tx2"/>
          </a:solidFill>
          <a:latin typeface="Arial" charset="0"/>
        </a:defRPr>
      </a:lvl9pPr>
    </p:titleStyle>
    <p:bodyStyle>
      <a:lvl1pPr marL="342815" indent="-342815" algn="l" rtl="0" eaLnBrk="1" fontAlgn="base" hangingPunct="1">
        <a:spcBef>
          <a:spcPct val="20000"/>
        </a:spcBef>
        <a:spcAft>
          <a:spcPct val="0"/>
        </a:spcAft>
        <a:buClr>
          <a:schemeClr val="accent2"/>
        </a:buClr>
        <a:buChar char="•"/>
        <a:defRPr sz="3199">
          <a:solidFill>
            <a:schemeClr val="tx1"/>
          </a:solidFill>
          <a:latin typeface="+mn-lt"/>
          <a:ea typeface="+mn-ea"/>
          <a:cs typeface="+mn-cs"/>
        </a:defRPr>
      </a:lvl1pPr>
      <a:lvl2pPr marL="742765" indent="-285679" algn="l" rtl="0" eaLnBrk="1" fontAlgn="base" hangingPunct="1">
        <a:spcBef>
          <a:spcPct val="20000"/>
        </a:spcBef>
        <a:spcAft>
          <a:spcPct val="0"/>
        </a:spcAft>
        <a:buClr>
          <a:schemeClr val="accent2"/>
        </a:buClr>
        <a:buChar char="•"/>
        <a:defRPr sz="2800">
          <a:solidFill>
            <a:schemeClr val="tx1"/>
          </a:solidFill>
          <a:latin typeface="+mn-lt"/>
        </a:defRPr>
      </a:lvl2pPr>
      <a:lvl3pPr marL="1142715" indent="-228543" algn="l" rtl="0" eaLnBrk="1" fontAlgn="base" hangingPunct="1">
        <a:spcBef>
          <a:spcPct val="20000"/>
        </a:spcBef>
        <a:spcAft>
          <a:spcPct val="0"/>
        </a:spcAft>
        <a:buClr>
          <a:schemeClr val="accent2"/>
        </a:buClr>
        <a:buChar char="•"/>
        <a:defRPr sz="2400">
          <a:solidFill>
            <a:schemeClr val="tx1"/>
          </a:solidFill>
          <a:latin typeface="+mn-lt"/>
        </a:defRPr>
      </a:lvl3pPr>
      <a:lvl4pPr marL="1599800" indent="-228543" algn="l" rtl="0" eaLnBrk="1" fontAlgn="base" hangingPunct="1">
        <a:spcBef>
          <a:spcPct val="20000"/>
        </a:spcBef>
        <a:spcAft>
          <a:spcPct val="0"/>
        </a:spcAft>
        <a:buClr>
          <a:schemeClr val="accent2"/>
        </a:buClr>
        <a:buChar char="•"/>
        <a:defRPr sz="2000">
          <a:solidFill>
            <a:schemeClr val="tx1"/>
          </a:solidFill>
          <a:latin typeface="+mn-lt"/>
        </a:defRPr>
      </a:lvl4pPr>
      <a:lvl5pPr marL="2056886" indent="-228543" algn="l" rtl="0" eaLnBrk="1" fontAlgn="base" hangingPunct="1">
        <a:spcBef>
          <a:spcPct val="20000"/>
        </a:spcBef>
        <a:spcAft>
          <a:spcPct val="0"/>
        </a:spcAft>
        <a:buClr>
          <a:schemeClr val="accent2"/>
        </a:buClr>
        <a:buChar char="•"/>
        <a:defRPr sz="2000">
          <a:solidFill>
            <a:schemeClr val="tx1"/>
          </a:solidFill>
          <a:latin typeface="+mn-lt"/>
        </a:defRPr>
      </a:lvl5pPr>
      <a:lvl6pPr marL="2513972" indent="-228543" algn="l" rtl="0" eaLnBrk="1" fontAlgn="base" hangingPunct="1">
        <a:spcBef>
          <a:spcPct val="20000"/>
        </a:spcBef>
        <a:spcAft>
          <a:spcPct val="0"/>
        </a:spcAft>
        <a:buClr>
          <a:schemeClr val="accent2"/>
        </a:buClr>
        <a:buChar char="•"/>
        <a:defRPr sz="2000">
          <a:solidFill>
            <a:schemeClr val="tx1"/>
          </a:solidFill>
          <a:latin typeface="+mn-lt"/>
        </a:defRPr>
      </a:lvl6pPr>
      <a:lvl7pPr marL="2971057" indent="-228543" algn="l" rtl="0" eaLnBrk="1" fontAlgn="base" hangingPunct="1">
        <a:spcBef>
          <a:spcPct val="20000"/>
        </a:spcBef>
        <a:spcAft>
          <a:spcPct val="0"/>
        </a:spcAft>
        <a:buClr>
          <a:schemeClr val="accent2"/>
        </a:buClr>
        <a:buChar char="•"/>
        <a:defRPr sz="2000">
          <a:solidFill>
            <a:schemeClr val="tx1"/>
          </a:solidFill>
          <a:latin typeface="+mn-lt"/>
        </a:defRPr>
      </a:lvl7pPr>
      <a:lvl8pPr marL="3428143" indent="-228543" algn="l" rtl="0" eaLnBrk="1" fontAlgn="base" hangingPunct="1">
        <a:spcBef>
          <a:spcPct val="20000"/>
        </a:spcBef>
        <a:spcAft>
          <a:spcPct val="0"/>
        </a:spcAft>
        <a:buClr>
          <a:schemeClr val="accent2"/>
        </a:buClr>
        <a:buChar char="•"/>
        <a:defRPr sz="2000">
          <a:solidFill>
            <a:schemeClr val="tx1"/>
          </a:solidFill>
          <a:latin typeface="+mn-lt"/>
        </a:defRPr>
      </a:lvl8pPr>
      <a:lvl9pPr marL="3885229" indent="-228543" algn="l" rtl="0" eaLnBrk="1" fontAlgn="base" hangingPunct="1">
        <a:spcBef>
          <a:spcPct val="20000"/>
        </a:spcBef>
        <a:spcAft>
          <a:spcPct val="0"/>
        </a:spcAft>
        <a:buClr>
          <a:schemeClr val="accent2"/>
        </a:buClr>
        <a:buChar char="•"/>
        <a:defRPr sz="2000">
          <a:solidFill>
            <a:schemeClr val="tx1"/>
          </a:solidFill>
          <a:latin typeface="+mn-lt"/>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hyperlink" Target="https://www.ahrq.gov/sites/default/files/wysiwyg/professionals/education/curriculum-tools/shareddecisionmaking/tools/tool-1/share-tool1.pdf" TargetMode="External"/><Relationship Id="rId3" Type="http://schemas.openxmlformats.org/officeDocument/2006/relationships/hyperlink" Target="https://www.minorityhealth.hhs.gov/Assets/PDF/TCH%20Resource%20Library_CLAS%20CLC%20CH.pdf" TargetMode="External"/><Relationship Id="rId7" Type="http://schemas.openxmlformats.org/officeDocument/2006/relationships/hyperlink" Target="https://thinkculturalhealth.hhs.gov/assets/pdfs/resource-library/respect-model.pdf" TargetMode="External"/><Relationship Id="rId12" Type="http://schemas.openxmlformats.org/officeDocument/2006/relationships/hyperlink" Target="https://www.lep.gov/translat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thinkculturalhealth.hhs.gov/assets/pdfs/resource-library/addressing-framework.pdf" TargetMode="External"/><Relationship Id="rId11" Type="http://schemas.openxmlformats.org/officeDocument/2006/relationships/hyperlink" Target="https://www.minorityhealth.hhs.gov/Assets/PDF/TCH%20Resource%20Library_Working%20effectively%20with%20an%20interpreter.pdf" TargetMode="External"/><Relationship Id="rId5" Type="http://schemas.openxmlformats.org/officeDocument/2006/relationships/hyperlink" Target="https://www.minorityhealth.hhs.gov/Assets/PDF/TCH%20Resource%20Library_Effective%20crosscultural%20communication%20skills.pdf" TargetMode="External"/><Relationship Id="rId10" Type="http://schemas.openxmlformats.org/officeDocument/2006/relationships/hyperlink" Target="https://www.cms.gov/About-CMS/Agency-Information/OMH/Downloads/Language-Access-Plan-508.pdf" TargetMode="External"/><Relationship Id="rId4" Type="http://schemas.openxmlformats.org/officeDocument/2006/relationships/hyperlink" Target="https://www.minorityhealth.hhs.gov/Assets/PDF/TCH%20Resource%20Library_Communication%20styles.pdf" TargetMode="External"/><Relationship Id="rId9" Type="http://schemas.openxmlformats.org/officeDocument/2006/relationships/hyperlink" Target="https://www.ahrq.gov/sites/default/files/wysiwyg/questions/be-engaged.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qsource.org/webinars" TargetMode="Externa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Placeholder 15"/>
          <p:cNvSpPr txBox="1">
            <a:spLocks noGrp="1"/>
          </p:cNvSpPr>
          <p:nvPr>
            <p:ph type="body" sz="quarter" idx="1"/>
          </p:nvPr>
        </p:nvSpPr>
        <p:spPr>
          <a:xfrm>
            <a:off x="548956" y="4062712"/>
            <a:ext cx="11789657" cy="1551010"/>
          </a:xfrm>
          <a:prstGeom prst="rect">
            <a:avLst/>
          </a:prstGeom>
        </p:spPr>
        <p:txBody>
          <a:bodyPr lIns="0" tIns="0" rIns="0" bIns="0" anchor="t">
            <a:normAutofit/>
          </a:bodyPr>
          <a:lstStyle/>
          <a:p>
            <a:r>
              <a:rPr lang="en-US" sz="2800" dirty="0"/>
              <a:t>Presented By: </a:t>
            </a:r>
          </a:p>
          <a:p>
            <a:endParaRPr lang="en-US" sz="2800" dirty="0"/>
          </a:p>
          <a:p>
            <a:r>
              <a:rPr lang="en-US" sz="2800" dirty="0"/>
              <a:t>Pooja Kothari, RN, MPH | Health Equity SME | Qsource</a:t>
            </a:r>
          </a:p>
          <a:p>
            <a:r>
              <a:rPr lang="en-US" sz="2800" dirty="0"/>
              <a:t>Michelle Brantley, BS |Case Management Supervisor | </a:t>
            </a:r>
            <a:r>
              <a:rPr lang="en-US" sz="2800" dirty="0" err="1"/>
              <a:t>LifeSpan</a:t>
            </a:r>
            <a:r>
              <a:rPr lang="en-US" sz="2800" dirty="0"/>
              <a:t> Resources</a:t>
            </a:r>
          </a:p>
          <a:p>
            <a:endParaRPr lang="en-US" sz="2800" dirty="0"/>
          </a:p>
          <a:p>
            <a:endParaRPr lang="en-US" sz="2800" dirty="0"/>
          </a:p>
          <a:p>
            <a:endParaRPr lang="en-US" sz="2800" dirty="0"/>
          </a:p>
          <a:p>
            <a:endParaRPr lang="en-US" sz="2800" dirty="0"/>
          </a:p>
          <a:p>
            <a:endParaRPr lang="en-US" sz="2800" dirty="0"/>
          </a:p>
          <a:p>
            <a:endParaRPr lang="en-US" sz="2800" dirty="0"/>
          </a:p>
        </p:txBody>
      </p:sp>
      <p:sp>
        <p:nvSpPr>
          <p:cNvPr id="79" name="Title 13"/>
          <p:cNvSpPr txBox="1">
            <a:spLocks noGrp="1"/>
          </p:cNvSpPr>
          <p:nvPr>
            <p:ph type="title"/>
          </p:nvPr>
        </p:nvSpPr>
        <p:spPr>
          <a:xfrm>
            <a:off x="548957" y="3235960"/>
            <a:ext cx="9642794" cy="649225"/>
          </a:xfrm>
          <a:prstGeom prst="rect">
            <a:avLst/>
          </a:prstGeom>
        </p:spPr>
        <p:txBody>
          <a:bodyPr>
            <a:noAutofit/>
          </a:bodyPr>
          <a:lstStyle>
            <a:lvl1pPr defTabSz="1207008">
              <a:defRPr sz="8096"/>
            </a:lvl1pPr>
          </a:lstStyle>
          <a:p>
            <a:r>
              <a:rPr lang="en-US" sz="4400" dirty="0">
                <a:solidFill>
                  <a:schemeClr val="bg1"/>
                </a:solidFill>
                <a:latin typeface="+mj-lt"/>
              </a:rPr>
              <a:t>Closing the Health Literacy Gap: Advancing Health Equity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Let’s Think about John:</a:t>
            </a:r>
          </a:p>
        </p:txBody>
      </p:sp>
      <p:sp>
        <p:nvSpPr>
          <p:cNvPr id="7" name="Text Placeholder 6">
            <a:extLst>
              <a:ext uri="{FF2B5EF4-FFF2-40B4-BE49-F238E27FC236}">
                <a16:creationId xmlns:a16="http://schemas.microsoft.com/office/drawing/2014/main" id="{79C13593-EDAD-D0EF-B699-5C41D7360C1A}"/>
              </a:ext>
            </a:extLst>
          </p:cNvPr>
          <p:cNvSpPr>
            <a:spLocks noGrp="1"/>
          </p:cNvSpPr>
          <p:nvPr>
            <p:ph type="body" sz="half" idx="17"/>
          </p:nvPr>
        </p:nvSpPr>
        <p:spPr>
          <a:xfrm>
            <a:off x="2771536" y="1814233"/>
            <a:ext cx="3563755" cy="4656081"/>
          </a:xfrm>
        </p:spPr>
        <p:txBody>
          <a:bodyPr/>
          <a:lstStyle/>
          <a:p>
            <a:r>
              <a:rPr lang="en-US" sz="2000" dirty="0"/>
              <a:t>He works long days as a mechanic, and his </a:t>
            </a:r>
            <a:r>
              <a:rPr lang="en-US" sz="2000" dirty="0">
                <a:solidFill>
                  <a:schemeClr val="accent6"/>
                </a:solidFill>
              </a:rPr>
              <a:t>preferred language is Spanish</a:t>
            </a:r>
            <a:r>
              <a:rPr lang="en-US" sz="2000" dirty="0"/>
              <a:t>, but he can both read and speak English. He lives </a:t>
            </a:r>
            <a:r>
              <a:rPr lang="en-US" sz="2000" dirty="0">
                <a:solidFill>
                  <a:schemeClr val="accent6"/>
                </a:solidFill>
              </a:rPr>
              <a:t>an hour away </a:t>
            </a:r>
            <a:r>
              <a:rPr lang="en-US" sz="2000" dirty="0"/>
              <a:t>from the nearest pharmacy.</a:t>
            </a:r>
          </a:p>
          <a:p>
            <a:endParaRPr lang="en-US" sz="2000" dirty="0"/>
          </a:p>
          <a:p>
            <a:r>
              <a:rPr lang="en-US" sz="2000" dirty="0"/>
              <a:t>His typical lunch is </a:t>
            </a:r>
            <a:r>
              <a:rPr lang="en-US" sz="2000" dirty="0">
                <a:solidFill>
                  <a:schemeClr val="accent6"/>
                </a:solidFill>
              </a:rPr>
              <a:t>rice and beans</a:t>
            </a:r>
            <a:r>
              <a:rPr lang="en-US" sz="2000" dirty="0"/>
              <a:t> with a beef stew. He doesn’t drink coffee but has a </a:t>
            </a:r>
            <a:r>
              <a:rPr lang="en-US" sz="2000" dirty="0">
                <a:solidFill>
                  <a:schemeClr val="accent6"/>
                </a:solidFill>
              </a:rPr>
              <a:t>Coke</a:t>
            </a:r>
            <a:r>
              <a:rPr lang="en-US" sz="2000" dirty="0"/>
              <a:t> since it’s refreshing and has caffeine.</a:t>
            </a:r>
          </a:p>
        </p:txBody>
      </p:sp>
      <p:pic>
        <p:nvPicPr>
          <p:cNvPr id="13" name="Graphic 12" descr="Bearded man in a robe">
            <a:extLst>
              <a:ext uri="{FF2B5EF4-FFF2-40B4-BE49-F238E27FC236}">
                <a16:creationId xmlns:a16="http://schemas.microsoft.com/office/drawing/2014/main" id="{A7217EB7-7B0D-2C16-C629-E2B63264DE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201" y="2109572"/>
            <a:ext cx="2437025" cy="3063688"/>
          </a:xfrm>
          <a:prstGeom prst="rect">
            <a:avLst/>
          </a:prstGeom>
        </p:spPr>
      </p:pic>
      <p:cxnSp>
        <p:nvCxnSpPr>
          <p:cNvPr id="4" name="Straight Arrow Connector 3">
            <a:extLst>
              <a:ext uri="{FF2B5EF4-FFF2-40B4-BE49-F238E27FC236}">
                <a16:creationId xmlns:a16="http://schemas.microsoft.com/office/drawing/2014/main" id="{93C80335-2D59-68FC-841E-CB4C18B665AA}"/>
              </a:ext>
            </a:extLst>
          </p:cNvPr>
          <p:cNvCxnSpPr>
            <a:cxnSpLocks/>
          </p:cNvCxnSpPr>
          <p:nvPr/>
        </p:nvCxnSpPr>
        <p:spPr>
          <a:xfrm>
            <a:off x="6412938" y="3310514"/>
            <a:ext cx="679731" cy="4416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AA6B45F-2315-FB08-1C82-E8D45DAF6606}"/>
              </a:ext>
            </a:extLst>
          </p:cNvPr>
          <p:cNvSpPr txBox="1"/>
          <p:nvPr/>
        </p:nvSpPr>
        <p:spPr>
          <a:xfrm>
            <a:off x="7092669" y="3145015"/>
            <a:ext cx="2599981" cy="1169551"/>
          </a:xfrm>
          <a:prstGeom prst="rect">
            <a:avLst/>
          </a:prstGeom>
          <a:noFill/>
          <a:ln>
            <a:solidFill>
              <a:schemeClr val="tx1"/>
            </a:solidFill>
          </a:ln>
        </p:spPr>
        <p:txBody>
          <a:bodyPr wrap="square" rtlCol="0">
            <a:spAutoFit/>
          </a:bodyPr>
          <a:lstStyle/>
          <a:p>
            <a:pPr algn="ctr"/>
            <a:r>
              <a:rPr lang="en-US" sz="1400" dirty="0"/>
              <a:t>What’s your nearest pharmacy? Oh, it’s an hour away. We can ask the pharmacy to send you a 30-day refill to your home.</a:t>
            </a:r>
          </a:p>
        </p:txBody>
      </p:sp>
      <p:cxnSp>
        <p:nvCxnSpPr>
          <p:cNvPr id="6" name="Straight Arrow Connector 5">
            <a:extLst>
              <a:ext uri="{FF2B5EF4-FFF2-40B4-BE49-F238E27FC236}">
                <a16:creationId xmlns:a16="http://schemas.microsoft.com/office/drawing/2014/main" id="{BEA0BB6E-9CB3-0450-F032-FA4172002588}"/>
              </a:ext>
            </a:extLst>
          </p:cNvPr>
          <p:cNvCxnSpPr>
            <a:cxnSpLocks/>
            <a:endCxn id="9" idx="1"/>
          </p:cNvCxnSpPr>
          <p:nvPr/>
        </p:nvCxnSpPr>
        <p:spPr>
          <a:xfrm flipV="1">
            <a:off x="5662445" y="2092902"/>
            <a:ext cx="884025" cy="10265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E0A700-2B65-CF3D-F494-90D0C422A61C}"/>
              </a:ext>
            </a:extLst>
          </p:cNvPr>
          <p:cNvSpPr txBox="1"/>
          <p:nvPr/>
        </p:nvSpPr>
        <p:spPr>
          <a:xfrm>
            <a:off x="6546470" y="1292683"/>
            <a:ext cx="2599981" cy="1600438"/>
          </a:xfrm>
          <a:prstGeom prst="rect">
            <a:avLst/>
          </a:prstGeom>
          <a:noFill/>
          <a:ln>
            <a:solidFill>
              <a:schemeClr val="tx1"/>
            </a:solidFill>
          </a:ln>
        </p:spPr>
        <p:txBody>
          <a:bodyPr wrap="square" rtlCol="0">
            <a:spAutoFit/>
          </a:bodyPr>
          <a:lstStyle/>
          <a:p>
            <a:pPr algn="ctr"/>
            <a:r>
              <a:rPr lang="en-US" sz="1400" dirty="0"/>
              <a:t>I see Spanish is your preferred language, Here are some materials about diabetes in Spanish, let’s find time to connect you with a diabetes educator who also speaks Spanish.</a:t>
            </a:r>
          </a:p>
        </p:txBody>
      </p:sp>
      <p:cxnSp>
        <p:nvCxnSpPr>
          <p:cNvPr id="12" name="Straight Arrow Connector 11">
            <a:extLst>
              <a:ext uri="{FF2B5EF4-FFF2-40B4-BE49-F238E27FC236}">
                <a16:creationId xmlns:a16="http://schemas.microsoft.com/office/drawing/2014/main" id="{262686B9-0D30-0E0A-8CB6-A323806A6858}"/>
              </a:ext>
            </a:extLst>
          </p:cNvPr>
          <p:cNvCxnSpPr>
            <a:cxnSpLocks/>
          </p:cNvCxnSpPr>
          <p:nvPr/>
        </p:nvCxnSpPr>
        <p:spPr>
          <a:xfrm>
            <a:off x="9146451" y="1814233"/>
            <a:ext cx="10519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1ABFE8E-D00A-7D05-843B-37B49693A22B}"/>
              </a:ext>
            </a:extLst>
          </p:cNvPr>
          <p:cNvSpPr txBox="1"/>
          <p:nvPr/>
        </p:nvSpPr>
        <p:spPr>
          <a:xfrm>
            <a:off x="10198414" y="1368791"/>
            <a:ext cx="1908989" cy="923330"/>
          </a:xfrm>
          <a:prstGeom prst="rect">
            <a:avLst/>
          </a:prstGeom>
          <a:noFill/>
          <a:ln>
            <a:solidFill>
              <a:schemeClr val="tx1"/>
            </a:solidFill>
          </a:ln>
        </p:spPr>
        <p:txBody>
          <a:bodyPr wrap="square" rtlCol="0">
            <a:spAutoFit/>
          </a:bodyPr>
          <a:lstStyle/>
          <a:p>
            <a:pPr algn="ctr"/>
            <a:r>
              <a:rPr lang="en-US" dirty="0"/>
              <a:t>Race, ethnicity, and preferred language </a:t>
            </a:r>
          </a:p>
        </p:txBody>
      </p:sp>
      <p:cxnSp>
        <p:nvCxnSpPr>
          <p:cNvPr id="16" name="Straight Arrow Connector 15">
            <a:extLst>
              <a:ext uri="{FF2B5EF4-FFF2-40B4-BE49-F238E27FC236}">
                <a16:creationId xmlns:a16="http://schemas.microsoft.com/office/drawing/2014/main" id="{02494B5B-CF02-0315-21B2-E3DF1EF80346}"/>
              </a:ext>
            </a:extLst>
          </p:cNvPr>
          <p:cNvCxnSpPr>
            <a:cxnSpLocks/>
          </p:cNvCxnSpPr>
          <p:nvPr/>
        </p:nvCxnSpPr>
        <p:spPr>
          <a:xfrm>
            <a:off x="9692650" y="3738886"/>
            <a:ext cx="782977" cy="2923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17ADF16-36CD-CF8F-8FBC-F412A173E0AE}"/>
              </a:ext>
            </a:extLst>
          </p:cNvPr>
          <p:cNvSpPr txBox="1"/>
          <p:nvPr/>
        </p:nvSpPr>
        <p:spPr>
          <a:xfrm>
            <a:off x="10475627" y="3678067"/>
            <a:ext cx="1631776" cy="646331"/>
          </a:xfrm>
          <a:prstGeom prst="rect">
            <a:avLst/>
          </a:prstGeom>
          <a:noFill/>
          <a:ln>
            <a:solidFill>
              <a:schemeClr val="tx1"/>
            </a:solidFill>
          </a:ln>
        </p:spPr>
        <p:txBody>
          <a:bodyPr wrap="square" rtlCol="0">
            <a:spAutoFit/>
          </a:bodyPr>
          <a:lstStyle/>
          <a:p>
            <a:pPr algn="ctr"/>
            <a:r>
              <a:rPr lang="en-US" dirty="0"/>
              <a:t>Social drivers of health</a:t>
            </a:r>
          </a:p>
        </p:txBody>
      </p:sp>
      <p:cxnSp>
        <p:nvCxnSpPr>
          <p:cNvPr id="20" name="Straight Arrow Connector 19">
            <a:extLst>
              <a:ext uri="{FF2B5EF4-FFF2-40B4-BE49-F238E27FC236}">
                <a16:creationId xmlns:a16="http://schemas.microsoft.com/office/drawing/2014/main" id="{030F5CE5-E9D2-2BD4-4598-17AED0C7810E}"/>
              </a:ext>
            </a:extLst>
          </p:cNvPr>
          <p:cNvCxnSpPr>
            <a:cxnSpLocks/>
          </p:cNvCxnSpPr>
          <p:nvPr/>
        </p:nvCxnSpPr>
        <p:spPr>
          <a:xfrm>
            <a:off x="6262043" y="5556637"/>
            <a:ext cx="86180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08F5BFF-4FA8-64F0-E0EC-EFE558DEA33A}"/>
              </a:ext>
            </a:extLst>
          </p:cNvPr>
          <p:cNvSpPr txBox="1"/>
          <p:nvPr/>
        </p:nvSpPr>
        <p:spPr>
          <a:xfrm>
            <a:off x="7118268" y="4811370"/>
            <a:ext cx="2599981" cy="1815882"/>
          </a:xfrm>
          <a:prstGeom prst="rect">
            <a:avLst/>
          </a:prstGeom>
          <a:noFill/>
          <a:ln>
            <a:solidFill>
              <a:schemeClr val="tx1"/>
            </a:solidFill>
          </a:ln>
        </p:spPr>
        <p:txBody>
          <a:bodyPr wrap="square" rtlCol="0">
            <a:spAutoFit/>
          </a:bodyPr>
          <a:lstStyle/>
          <a:p>
            <a:pPr algn="ctr"/>
            <a:r>
              <a:rPr lang="en-US" sz="1400" dirty="0"/>
              <a:t>It sounds like rice and beans is a staple in your culture, let’s talk about your food options and how to fit it in given your work schedule. We have some recipe cards in Spanish that provide some alternative options.</a:t>
            </a:r>
          </a:p>
        </p:txBody>
      </p:sp>
      <p:cxnSp>
        <p:nvCxnSpPr>
          <p:cNvPr id="25" name="Straight Arrow Connector 24">
            <a:extLst>
              <a:ext uri="{FF2B5EF4-FFF2-40B4-BE49-F238E27FC236}">
                <a16:creationId xmlns:a16="http://schemas.microsoft.com/office/drawing/2014/main" id="{B9ABD74B-FCF1-571C-F836-11DD2134FD49}"/>
              </a:ext>
            </a:extLst>
          </p:cNvPr>
          <p:cNvCxnSpPr>
            <a:cxnSpLocks/>
          </p:cNvCxnSpPr>
          <p:nvPr/>
        </p:nvCxnSpPr>
        <p:spPr>
          <a:xfrm>
            <a:off x="9718249" y="5622616"/>
            <a:ext cx="78297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BADC876-4BA2-BA09-3B7C-333603C0DC07}"/>
              </a:ext>
            </a:extLst>
          </p:cNvPr>
          <p:cNvSpPr txBox="1"/>
          <p:nvPr/>
        </p:nvSpPr>
        <p:spPr>
          <a:xfrm>
            <a:off x="10501226" y="5088368"/>
            <a:ext cx="1631776" cy="1200329"/>
          </a:xfrm>
          <a:prstGeom prst="rect">
            <a:avLst/>
          </a:prstGeom>
          <a:noFill/>
          <a:ln>
            <a:solidFill>
              <a:schemeClr val="tx1"/>
            </a:solidFill>
          </a:ln>
        </p:spPr>
        <p:txBody>
          <a:bodyPr wrap="square" rtlCol="0">
            <a:spAutoFit/>
          </a:bodyPr>
          <a:lstStyle/>
          <a:p>
            <a:pPr algn="ctr"/>
            <a:r>
              <a:rPr lang="en-US" dirty="0"/>
              <a:t>Culturally and linguistically appropriate services</a:t>
            </a:r>
          </a:p>
        </p:txBody>
      </p:sp>
      <p:sp>
        <p:nvSpPr>
          <p:cNvPr id="28" name="TextBox 27">
            <a:extLst>
              <a:ext uri="{FF2B5EF4-FFF2-40B4-BE49-F238E27FC236}">
                <a16:creationId xmlns:a16="http://schemas.microsoft.com/office/drawing/2014/main" id="{9D54053E-1558-9A38-26D2-196F37FF8C2A}"/>
              </a:ext>
            </a:extLst>
          </p:cNvPr>
          <p:cNvSpPr txBox="1"/>
          <p:nvPr/>
        </p:nvSpPr>
        <p:spPr>
          <a:xfrm>
            <a:off x="10254788" y="2511316"/>
            <a:ext cx="1852616" cy="369332"/>
          </a:xfrm>
          <a:prstGeom prst="rect">
            <a:avLst/>
          </a:prstGeom>
          <a:noFill/>
          <a:ln>
            <a:solidFill>
              <a:schemeClr val="tx1"/>
            </a:solidFill>
          </a:ln>
        </p:spPr>
        <p:txBody>
          <a:bodyPr wrap="square" rtlCol="0">
            <a:spAutoFit/>
          </a:bodyPr>
          <a:lstStyle/>
          <a:p>
            <a:pPr algn="ctr"/>
            <a:r>
              <a:rPr lang="en-US" dirty="0"/>
              <a:t>Health literacy</a:t>
            </a:r>
          </a:p>
        </p:txBody>
      </p:sp>
      <p:cxnSp>
        <p:nvCxnSpPr>
          <p:cNvPr id="29" name="Straight Arrow Connector 28">
            <a:extLst>
              <a:ext uri="{FF2B5EF4-FFF2-40B4-BE49-F238E27FC236}">
                <a16:creationId xmlns:a16="http://schemas.microsoft.com/office/drawing/2014/main" id="{25E29496-D774-F3E3-0ED4-6EB024610D24}"/>
              </a:ext>
            </a:extLst>
          </p:cNvPr>
          <p:cNvCxnSpPr>
            <a:cxnSpLocks/>
            <a:endCxn id="28" idx="1"/>
          </p:cNvCxnSpPr>
          <p:nvPr/>
        </p:nvCxnSpPr>
        <p:spPr>
          <a:xfrm>
            <a:off x="9146451" y="2292121"/>
            <a:ext cx="1108337" cy="4038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130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Connecting the Pieces </a:t>
            </a:r>
          </a:p>
        </p:txBody>
      </p:sp>
      <p:graphicFrame>
        <p:nvGraphicFramePr>
          <p:cNvPr id="5" name="Diagram 4">
            <a:extLst>
              <a:ext uri="{FF2B5EF4-FFF2-40B4-BE49-F238E27FC236}">
                <a16:creationId xmlns:a16="http://schemas.microsoft.com/office/drawing/2014/main" id="{965D28E9-7797-6F35-A126-2ED3FBAC4327}"/>
              </a:ext>
            </a:extLst>
          </p:cNvPr>
          <p:cNvGraphicFramePr/>
          <p:nvPr>
            <p:extLst>
              <p:ext uri="{D42A27DB-BD31-4B8C-83A1-F6EECF244321}">
                <p14:modId xmlns:p14="http://schemas.microsoft.com/office/powerpoint/2010/main" val="1287773804"/>
              </p:ext>
            </p:extLst>
          </p:nvPr>
        </p:nvGraphicFramePr>
        <p:xfrm>
          <a:off x="2545679" y="281609"/>
          <a:ext cx="9739086" cy="62947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7005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313A31DE-A5C7-4318-B804-53C6C2535C04}"/>
                                            </p:graphicEl>
                                          </p:spTgt>
                                        </p:tgtEl>
                                        <p:attrNameLst>
                                          <p:attrName>style.visibility</p:attrName>
                                        </p:attrNameLst>
                                      </p:cBhvr>
                                      <p:to>
                                        <p:strVal val="visible"/>
                                      </p:to>
                                    </p:set>
                                    <p:anim calcmode="lin" valueType="num">
                                      <p:cBhvr additive="base">
                                        <p:cTn id="7" dur="500" fill="hold"/>
                                        <p:tgtEl>
                                          <p:spTgt spid="5">
                                            <p:graphicEl>
                                              <a:dgm id="{313A31DE-A5C7-4318-B804-53C6C2535C0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313A31DE-A5C7-4318-B804-53C6C2535C04}"/>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9A7D100C-0B90-4743-986F-E9E2727C87A2}"/>
                                            </p:graphicEl>
                                          </p:spTgt>
                                        </p:tgtEl>
                                        <p:attrNameLst>
                                          <p:attrName>style.visibility</p:attrName>
                                        </p:attrNameLst>
                                      </p:cBhvr>
                                      <p:to>
                                        <p:strVal val="visible"/>
                                      </p:to>
                                    </p:set>
                                    <p:anim calcmode="lin" valueType="num">
                                      <p:cBhvr additive="base">
                                        <p:cTn id="13" dur="500" fill="hold"/>
                                        <p:tgtEl>
                                          <p:spTgt spid="5">
                                            <p:graphicEl>
                                              <a:dgm id="{9A7D100C-0B90-4743-986F-E9E2727C87A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9A7D100C-0B90-4743-986F-E9E2727C87A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AF08BDC6-2A49-40E5-871E-9EC89320F568}"/>
                                            </p:graphicEl>
                                          </p:spTgt>
                                        </p:tgtEl>
                                        <p:attrNameLst>
                                          <p:attrName>style.visibility</p:attrName>
                                        </p:attrNameLst>
                                      </p:cBhvr>
                                      <p:to>
                                        <p:strVal val="visible"/>
                                      </p:to>
                                    </p:set>
                                    <p:anim calcmode="lin" valueType="num">
                                      <p:cBhvr additive="base">
                                        <p:cTn id="19" dur="500" fill="hold"/>
                                        <p:tgtEl>
                                          <p:spTgt spid="5">
                                            <p:graphicEl>
                                              <a:dgm id="{AF08BDC6-2A49-40E5-871E-9EC89320F568}"/>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AF08BDC6-2A49-40E5-871E-9EC89320F568}"/>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graphicEl>
                                              <a:dgm id="{37FBB3A5-94B9-4452-9091-B4E35F708452}"/>
                                            </p:graphicEl>
                                          </p:spTgt>
                                        </p:tgtEl>
                                        <p:attrNameLst>
                                          <p:attrName>style.visibility</p:attrName>
                                        </p:attrNameLst>
                                      </p:cBhvr>
                                      <p:to>
                                        <p:strVal val="visible"/>
                                      </p:to>
                                    </p:set>
                                    <p:anim calcmode="lin" valueType="num">
                                      <p:cBhvr additive="base">
                                        <p:cTn id="23" dur="500" fill="hold"/>
                                        <p:tgtEl>
                                          <p:spTgt spid="5">
                                            <p:graphicEl>
                                              <a:dgm id="{37FBB3A5-94B9-4452-9091-B4E35F708452}"/>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dgm id="{37FBB3A5-94B9-4452-9091-B4E35F708452}"/>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dgm id="{DC2BD086-883B-4534-BDEF-21B149E34D7B}"/>
                                            </p:graphicEl>
                                          </p:spTgt>
                                        </p:tgtEl>
                                        <p:attrNameLst>
                                          <p:attrName>style.visibility</p:attrName>
                                        </p:attrNameLst>
                                      </p:cBhvr>
                                      <p:to>
                                        <p:strVal val="visible"/>
                                      </p:to>
                                    </p:set>
                                    <p:anim calcmode="lin" valueType="num">
                                      <p:cBhvr additive="base">
                                        <p:cTn id="29" dur="500" fill="hold"/>
                                        <p:tgtEl>
                                          <p:spTgt spid="5">
                                            <p:graphicEl>
                                              <a:dgm id="{DC2BD086-883B-4534-BDEF-21B149E34D7B}"/>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dgm id="{DC2BD086-883B-4534-BDEF-21B149E34D7B}"/>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graphicEl>
                                              <a:dgm id="{8BC6D222-0A6E-49E7-B69B-A99211F47315}"/>
                                            </p:graphicEl>
                                          </p:spTgt>
                                        </p:tgtEl>
                                        <p:attrNameLst>
                                          <p:attrName>style.visibility</p:attrName>
                                        </p:attrNameLst>
                                      </p:cBhvr>
                                      <p:to>
                                        <p:strVal val="visible"/>
                                      </p:to>
                                    </p:set>
                                    <p:anim calcmode="lin" valueType="num">
                                      <p:cBhvr additive="base">
                                        <p:cTn id="33" dur="500" fill="hold"/>
                                        <p:tgtEl>
                                          <p:spTgt spid="5">
                                            <p:graphicEl>
                                              <a:dgm id="{8BC6D222-0A6E-49E7-B69B-A99211F47315}"/>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graphicEl>
                                              <a:dgm id="{8BC6D222-0A6E-49E7-B69B-A99211F47315}"/>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graphicEl>
                                              <a:dgm id="{832C390C-0ED5-4858-B832-7B9757079504}"/>
                                            </p:graphicEl>
                                          </p:spTgt>
                                        </p:tgtEl>
                                        <p:attrNameLst>
                                          <p:attrName>style.visibility</p:attrName>
                                        </p:attrNameLst>
                                      </p:cBhvr>
                                      <p:to>
                                        <p:strVal val="visible"/>
                                      </p:to>
                                    </p:set>
                                    <p:anim calcmode="lin" valueType="num">
                                      <p:cBhvr additive="base">
                                        <p:cTn id="39" dur="500" fill="hold"/>
                                        <p:tgtEl>
                                          <p:spTgt spid="5">
                                            <p:graphicEl>
                                              <a:dgm id="{832C390C-0ED5-4858-B832-7B9757079504}"/>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graphicEl>
                                              <a:dgm id="{832C390C-0ED5-4858-B832-7B9757079504}"/>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graphicEl>
                                              <a:dgm id="{ED71C593-CB47-4FA0-A01D-CFE95426E1B1}"/>
                                            </p:graphicEl>
                                          </p:spTgt>
                                        </p:tgtEl>
                                        <p:attrNameLst>
                                          <p:attrName>style.visibility</p:attrName>
                                        </p:attrNameLst>
                                      </p:cBhvr>
                                      <p:to>
                                        <p:strVal val="visible"/>
                                      </p:to>
                                    </p:set>
                                    <p:anim calcmode="lin" valueType="num">
                                      <p:cBhvr additive="base">
                                        <p:cTn id="43" dur="500" fill="hold"/>
                                        <p:tgtEl>
                                          <p:spTgt spid="5">
                                            <p:graphicEl>
                                              <a:dgm id="{ED71C593-CB47-4FA0-A01D-CFE95426E1B1}"/>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graphicEl>
                                              <a:dgm id="{ED71C593-CB47-4FA0-A01D-CFE95426E1B1}"/>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graphicEl>
                                              <a:dgm id="{139C275B-1CB9-4102-A986-8B8060EC3154}"/>
                                            </p:graphicEl>
                                          </p:spTgt>
                                        </p:tgtEl>
                                        <p:attrNameLst>
                                          <p:attrName>style.visibility</p:attrName>
                                        </p:attrNameLst>
                                      </p:cBhvr>
                                      <p:to>
                                        <p:strVal val="visible"/>
                                      </p:to>
                                    </p:set>
                                    <p:anim calcmode="lin" valueType="num">
                                      <p:cBhvr additive="base">
                                        <p:cTn id="49" dur="500" fill="hold"/>
                                        <p:tgtEl>
                                          <p:spTgt spid="5">
                                            <p:graphicEl>
                                              <a:dgm id="{139C275B-1CB9-4102-A986-8B8060EC3154}"/>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graphicEl>
                                              <a:dgm id="{139C275B-1CB9-4102-A986-8B8060EC3154}"/>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graphicEl>
                                              <a:dgm id="{5A8D21C5-6AC4-40D4-8AD4-D2433C9FF503}"/>
                                            </p:graphicEl>
                                          </p:spTgt>
                                        </p:tgtEl>
                                        <p:attrNameLst>
                                          <p:attrName>style.visibility</p:attrName>
                                        </p:attrNameLst>
                                      </p:cBhvr>
                                      <p:to>
                                        <p:strVal val="visible"/>
                                      </p:to>
                                    </p:set>
                                    <p:anim calcmode="lin" valueType="num">
                                      <p:cBhvr additive="base">
                                        <p:cTn id="53" dur="500" fill="hold"/>
                                        <p:tgtEl>
                                          <p:spTgt spid="5">
                                            <p:graphicEl>
                                              <a:dgm id="{5A8D21C5-6AC4-40D4-8AD4-D2433C9FF503}"/>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graphicEl>
                                              <a:dgm id="{5A8D21C5-6AC4-40D4-8AD4-D2433C9FF503}"/>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
                                            <p:graphicEl>
                                              <a:dgm id="{2BD41DBC-AEC0-4820-BC91-2827BE2A1C3C}"/>
                                            </p:graphicEl>
                                          </p:spTgt>
                                        </p:tgtEl>
                                        <p:attrNameLst>
                                          <p:attrName>style.visibility</p:attrName>
                                        </p:attrNameLst>
                                      </p:cBhvr>
                                      <p:to>
                                        <p:strVal val="visible"/>
                                      </p:to>
                                    </p:set>
                                    <p:anim calcmode="lin" valueType="num">
                                      <p:cBhvr additive="base">
                                        <p:cTn id="57" dur="500" fill="hold"/>
                                        <p:tgtEl>
                                          <p:spTgt spid="5">
                                            <p:graphicEl>
                                              <a:dgm id="{2BD41DBC-AEC0-4820-BC91-2827BE2A1C3C}"/>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graphicEl>
                                              <a:dgm id="{2BD41DBC-AEC0-4820-BC91-2827BE2A1C3C}"/>
                                            </p:graphic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childTnLst>
        </p:cTn>
      </p:par>
    </p:tnLst>
    <p:bldLst>
      <p:bldGraphic spid="5" grpId="0" uiExpand="1">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49482-4BAB-C634-A49E-D2CC5A2693C0}"/>
              </a:ext>
            </a:extLst>
          </p:cNvPr>
          <p:cNvPicPr>
            <a:picLocks noChangeAspect="1"/>
          </p:cNvPicPr>
          <p:nvPr/>
        </p:nvPicPr>
        <p:blipFill>
          <a:blip r:embed="rId3"/>
          <a:stretch>
            <a:fillRect/>
          </a:stretch>
        </p:blipFill>
        <p:spPr>
          <a:xfrm>
            <a:off x="7097826" y="503275"/>
            <a:ext cx="4950039" cy="6098667"/>
          </a:xfrm>
          <a:prstGeom prst="rect">
            <a:avLst/>
          </a:prstGeom>
          <a:ln>
            <a:noFill/>
          </a:ln>
          <a:effectLst>
            <a:outerShdw blurRad="292100" dist="139700" dir="2700000" algn="tl" rotWithShape="0">
              <a:srgbClr val="333333">
                <a:alpha val="65000"/>
              </a:srgbClr>
            </a:outerShdw>
          </a:effectLst>
        </p:spPr>
      </p:pic>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What are CLAS Standards?</a:t>
            </a:r>
          </a:p>
        </p:txBody>
      </p:sp>
      <p:sp>
        <p:nvSpPr>
          <p:cNvPr id="3" name="Text Placeholder 6">
            <a:extLst>
              <a:ext uri="{FF2B5EF4-FFF2-40B4-BE49-F238E27FC236}">
                <a16:creationId xmlns:a16="http://schemas.microsoft.com/office/drawing/2014/main" id="{615DF063-5FFE-CA62-D05B-DDF1F5DA5630}"/>
              </a:ext>
            </a:extLst>
          </p:cNvPr>
          <p:cNvSpPr>
            <a:spLocks noGrp="1"/>
          </p:cNvSpPr>
          <p:nvPr>
            <p:ph type="body" sz="half" idx="17"/>
          </p:nvPr>
        </p:nvSpPr>
        <p:spPr>
          <a:xfrm>
            <a:off x="457197" y="1814233"/>
            <a:ext cx="6975546" cy="3942552"/>
          </a:xfrm>
        </p:spPr>
        <p:txBody>
          <a:bodyPr/>
          <a:lstStyle/>
          <a:p>
            <a:r>
              <a:rPr lang="en-US" dirty="0"/>
              <a:t>Culturally and linguistically appropriate services (CLAS) ensure that the services you and your organization provide are </a:t>
            </a:r>
            <a:r>
              <a:rPr lang="en-US" b="1" dirty="0">
                <a:solidFill>
                  <a:schemeClr val="accent4"/>
                </a:solidFill>
              </a:rPr>
              <a:t>respectful</a:t>
            </a:r>
            <a:r>
              <a:rPr lang="en-US" dirty="0"/>
              <a:t> and </a:t>
            </a:r>
            <a:r>
              <a:rPr lang="en-US" b="1" dirty="0">
                <a:solidFill>
                  <a:schemeClr val="accent4"/>
                </a:solidFill>
              </a:rPr>
              <a:t>responsive</a:t>
            </a:r>
            <a:r>
              <a:rPr lang="en-US" dirty="0"/>
              <a:t> to each patient’s culture and communication needs.</a:t>
            </a:r>
          </a:p>
          <a:p>
            <a:endParaRPr lang="en-US" dirty="0"/>
          </a:p>
          <a:p>
            <a:r>
              <a:rPr lang="en-US" dirty="0"/>
              <a:t>The CLAS Standards provide health care organizations with 15 </a:t>
            </a:r>
            <a:r>
              <a:rPr lang="en-US" b="1" dirty="0">
                <a:solidFill>
                  <a:schemeClr val="accent4"/>
                </a:solidFill>
              </a:rPr>
              <a:t>actionable steps</a:t>
            </a:r>
            <a:r>
              <a:rPr lang="en-US" dirty="0"/>
              <a:t> for providing appropriate services.</a:t>
            </a:r>
          </a:p>
        </p:txBody>
      </p:sp>
      <p:sp>
        <p:nvSpPr>
          <p:cNvPr id="7" name="Rectangle 6">
            <a:extLst>
              <a:ext uri="{FF2B5EF4-FFF2-40B4-BE49-F238E27FC236}">
                <a16:creationId xmlns:a16="http://schemas.microsoft.com/office/drawing/2014/main" id="{CA771D17-EA23-5D34-AF82-8BE78FC35F78}"/>
              </a:ext>
            </a:extLst>
          </p:cNvPr>
          <p:cNvSpPr/>
          <p:nvPr/>
        </p:nvSpPr>
        <p:spPr>
          <a:xfrm>
            <a:off x="7180521" y="3143078"/>
            <a:ext cx="4763386" cy="1216271"/>
          </a:xfrm>
          <a:prstGeom prst="rect">
            <a:avLst/>
          </a:prstGeom>
          <a:noFill/>
          <a:ln w="5715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D3AA04-2F1C-0723-0403-E768AED3C7D2}"/>
              </a:ext>
            </a:extLst>
          </p:cNvPr>
          <p:cNvSpPr/>
          <p:nvPr/>
        </p:nvSpPr>
        <p:spPr>
          <a:xfrm>
            <a:off x="7202080" y="1594884"/>
            <a:ext cx="4763386" cy="465298"/>
          </a:xfrm>
          <a:prstGeom prst="rect">
            <a:avLst/>
          </a:prstGeom>
          <a:noFill/>
          <a:ln w="5715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5483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#2 Communication and Language Assistance</a:t>
            </a:r>
          </a:p>
        </p:txBody>
      </p:sp>
      <p:graphicFrame>
        <p:nvGraphicFramePr>
          <p:cNvPr id="8" name="Diagram 7">
            <a:extLst>
              <a:ext uri="{FF2B5EF4-FFF2-40B4-BE49-F238E27FC236}">
                <a16:creationId xmlns:a16="http://schemas.microsoft.com/office/drawing/2014/main" id="{28E60BEF-EC0A-D718-93E4-C7595ABF0A66}"/>
              </a:ext>
            </a:extLst>
          </p:cNvPr>
          <p:cNvGraphicFramePr/>
          <p:nvPr>
            <p:extLst>
              <p:ext uri="{D42A27DB-BD31-4B8C-83A1-F6EECF244321}">
                <p14:modId xmlns:p14="http://schemas.microsoft.com/office/powerpoint/2010/main" val="172634433"/>
              </p:ext>
            </p:extLst>
          </p:nvPr>
        </p:nvGraphicFramePr>
        <p:xfrm>
          <a:off x="2031999" y="1722474"/>
          <a:ext cx="8366643" cy="4316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3081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The Health Literacy Umbrella</a:t>
            </a:r>
          </a:p>
        </p:txBody>
      </p:sp>
      <p:pic>
        <p:nvPicPr>
          <p:cNvPr id="7" name="Picture 6">
            <a:extLst>
              <a:ext uri="{FF2B5EF4-FFF2-40B4-BE49-F238E27FC236}">
                <a16:creationId xmlns:a16="http://schemas.microsoft.com/office/drawing/2014/main" id="{AD914889-FB8C-B73A-C090-0A4641EC26DC}"/>
              </a:ext>
            </a:extLst>
          </p:cNvPr>
          <p:cNvPicPr>
            <a:picLocks noChangeAspect="1"/>
          </p:cNvPicPr>
          <p:nvPr/>
        </p:nvPicPr>
        <p:blipFill>
          <a:blip r:embed="rId3"/>
          <a:stretch>
            <a:fillRect/>
          </a:stretch>
        </p:blipFill>
        <p:spPr>
          <a:xfrm>
            <a:off x="2973101" y="1814233"/>
            <a:ext cx="6245797" cy="42945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2115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How’s John Doing?</a:t>
            </a:r>
          </a:p>
        </p:txBody>
      </p:sp>
      <p:sp>
        <p:nvSpPr>
          <p:cNvPr id="7" name="Text Placeholder 6">
            <a:extLst>
              <a:ext uri="{FF2B5EF4-FFF2-40B4-BE49-F238E27FC236}">
                <a16:creationId xmlns:a16="http://schemas.microsoft.com/office/drawing/2014/main" id="{79C13593-EDAD-D0EF-B699-5C41D7360C1A}"/>
              </a:ext>
            </a:extLst>
          </p:cNvPr>
          <p:cNvSpPr>
            <a:spLocks noGrp="1"/>
          </p:cNvSpPr>
          <p:nvPr>
            <p:ph type="body" sz="half" idx="17"/>
          </p:nvPr>
        </p:nvSpPr>
        <p:spPr>
          <a:xfrm>
            <a:off x="2832226" y="1814233"/>
            <a:ext cx="3580712" cy="4523288"/>
          </a:xfrm>
        </p:spPr>
        <p:txBody>
          <a:bodyPr/>
          <a:lstStyle/>
          <a:p>
            <a:r>
              <a:rPr lang="en-US" sz="1800" dirty="0"/>
              <a:t>He </a:t>
            </a:r>
            <a:r>
              <a:rPr lang="en-US" sz="1800" dirty="0">
                <a:solidFill>
                  <a:schemeClr val="accent6"/>
                </a:solidFill>
              </a:rPr>
              <a:t>read the diabetes pamphlets</a:t>
            </a:r>
            <a:r>
              <a:rPr lang="en-US" sz="1800" dirty="0"/>
              <a:t> in Spanish and </a:t>
            </a:r>
            <a:r>
              <a:rPr lang="en-US" sz="1800" dirty="0">
                <a:solidFill>
                  <a:schemeClr val="accent6"/>
                </a:solidFill>
              </a:rPr>
              <a:t>had a few questions </a:t>
            </a:r>
            <a:r>
              <a:rPr lang="en-US" sz="1800" dirty="0"/>
              <a:t>for the diabetes educator. He messaged him on the </a:t>
            </a:r>
            <a:r>
              <a:rPr lang="en-US" sz="1800" dirty="0">
                <a:solidFill>
                  <a:schemeClr val="accent6"/>
                </a:solidFill>
              </a:rPr>
              <a:t>portal</a:t>
            </a:r>
            <a:r>
              <a:rPr lang="en-US" sz="1800" dirty="0"/>
              <a:t>.</a:t>
            </a:r>
          </a:p>
          <a:p>
            <a:r>
              <a:rPr lang="en-US" sz="1800" dirty="0"/>
              <a:t>He can’t attend the hospital’s diabetes support group because of work, but he was </a:t>
            </a:r>
            <a:r>
              <a:rPr lang="en-US" sz="1800" dirty="0">
                <a:solidFill>
                  <a:schemeClr val="accent6"/>
                </a:solidFill>
              </a:rPr>
              <a:t>connected to the local fitness and nutrition program</a:t>
            </a:r>
            <a:r>
              <a:rPr lang="en-US" sz="1800" dirty="0"/>
              <a:t> at the Y.</a:t>
            </a:r>
          </a:p>
          <a:p>
            <a:r>
              <a:rPr lang="en-US" sz="1800" dirty="0">
                <a:solidFill>
                  <a:schemeClr val="tx1"/>
                </a:solidFill>
              </a:rPr>
              <a:t>He still has rice and beans with beef stew but </a:t>
            </a:r>
            <a:r>
              <a:rPr lang="en-US" sz="1800" dirty="0">
                <a:solidFill>
                  <a:schemeClr val="accent6"/>
                </a:solidFill>
              </a:rPr>
              <a:t>eats less rice and added vegetables</a:t>
            </a:r>
            <a:r>
              <a:rPr lang="en-US" sz="1800" dirty="0">
                <a:solidFill>
                  <a:schemeClr val="tx1"/>
                </a:solidFill>
              </a:rPr>
              <a:t>. He </a:t>
            </a:r>
            <a:r>
              <a:rPr lang="en-US" sz="1800" dirty="0">
                <a:solidFill>
                  <a:schemeClr val="accent6"/>
                </a:solidFill>
              </a:rPr>
              <a:t>stopped drinking his daily Coke</a:t>
            </a:r>
            <a:r>
              <a:rPr lang="en-US" sz="1800" dirty="0">
                <a:solidFill>
                  <a:schemeClr val="tx1"/>
                </a:solidFill>
              </a:rPr>
              <a:t> but has it occasionally.</a:t>
            </a:r>
          </a:p>
        </p:txBody>
      </p:sp>
      <p:pic>
        <p:nvPicPr>
          <p:cNvPr id="13" name="Graphic 12" descr="Bearded man in a robe">
            <a:extLst>
              <a:ext uri="{FF2B5EF4-FFF2-40B4-BE49-F238E27FC236}">
                <a16:creationId xmlns:a16="http://schemas.microsoft.com/office/drawing/2014/main" id="{A7217EB7-7B0D-2C16-C629-E2B63264DE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201" y="2109572"/>
            <a:ext cx="2437025" cy="3063688"/>
          </a:xfrm>
          <a:prstGeom prst="rect">
            <a:avLst/>
          </a:prstGeom>
        </p:spPr>
      </p:pic>
      <p:cxnSp>
        <p:nvCxnSpPr>
          <p:cNvPr id="4" name="Straight Arrow Connector 3">
            <a:extLst>
              <a:ext uri="{FF2B5EF4-FFF2-40B4-BE49-F238E27FC236}">
                <a16:creationId xmlns:a16="http://schemas.microsoft.com/office/drawing/2014/main" id="{93C80335-2D59-68FC-841E-CB4C18B665AA}"/>
              </a:ext>
            </a:extLst>
          </p:cNvPr>
          <p:cNvCxnSpPr>
            <a:cxnSpLocks/>
            <a:endCxn id="5" idx="1"/>
          </p:cNvCxnSpPr>
          <p:nvPr/>
        </p:nvCxnSpPr>
        <p:spPr>
          <a:xfrm>
            <a:off x="6412938" y="3310514"/>
            <a:ext cx="679732" cy="4213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AA6B45F-2315-FB08-1C82-E8D45DAF6606}"/>
              </a:ext>
            </a:extLst>
          </p:cNvPr>
          <p:cNvSpPr txBox="1"/>
          <p:nvPr/>
        </p:nvSpPr>
        <p:spPr>
          <a:xfrm>
            <a:off x="7092670" y="3577929"/>
            <a:ext cx="2506814" cy="307777"/>
          </a:xfrm>
          <a:prstGeom prst="rect">
            <a:avLst/>
          </a:prstGeom>
          <a:noFill/>
          <a:ln>
            <a:solidFill>
              <a:schemeClr val="tx1"/>
            </a:solidFill>
          </a:ln>
        </p:spPr>
        <p:txBody>
          <a:bodyPr wrap="square" rtlCol="0">
            <a:spAutoFit/>
          </a:bodyPr>
          <a:lstStyle/>
          <a:p>
            <a:pPr algn="ctr"/>
            <a:r>
              <a:rPr lang="en-US" sz="1400" dirty="0"/>
              <a:t>Resources and peer support </a:t>
            </a:r>
          </a:p>
        </p:txBody>
      </p:sp>
      <p:cxnSp>
        <p:nvCxnSpPr>
          <p:cNvPr id="6" name="Straight Arrow Connector 5">
            <a:extLst>
              <a:ext uri="{FF2B5EF4-FFF2-40B4-BE49-F238E27FC236}">
                <a16:creationId xmlns:a16="http://schemas.microsoft.com/office/drawing/2014/main" id="{BEA0BB6E-9CB3-0450-F032-FA4172002588}"/>
              </a:ext>
            </a:extLst>
          </p:cNvPr>
          <p:cNvCxnSpPr>
            <a:cxnSpLocks/>
            <a:endCxn id="9" idx="1"/>
          </p:cNvCxnSpPr>
          <p:nvPr/>
        </p:nvCxnSpPr>
        <p:spPr>
          <a:xfrm flipV="1">
            <a:off x="6345119" y="1756105"/>
            <a:ext cx="877650" cy="5549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E0A700-2B65-CF3D-F494-90D0C422A61C}"/>
              </a:ext>
            </a:extLst>
          </p:cNvPr>
          <p:cNvSpPr txBox="1"/>
          <p:nvPr/>
        </p:nvSpPr>
        <p:spPr>
          <a:xfrm>
            <a:off x="7222769" y="1494495"/>
            <a:ext cx="2376715" cy="523220"/>
          </a:xfrm>
          <a:prstGeom prst="rect">
            <a:avLst/>
          </a:prstGeom>
          <a:noFill/>
          <a:ln>
            <a:solidFill>
              <a:schemeClr val="tx1"/>
            </a:solidFill>
          </a:ln>
        </p:spPr>
        <p:txBody>
          <a:bodyPr wrap="square" rtlCol="0">
            <a:spAutoFit/>
          </a:bodyPr>
          <a:lstStyle/>
          <a:p>
            <a:pPr algn="ctr"/>
            <a:r>
              <a:rPr lang="en-US" sz="1400" dirty="0"/>
              <a:t>Plain writing, education, follow-up, technology</a:t>
            </a:r>
          </a:p>
        </p:txBody>
      </p:sp>
      <p:sp>
        <p:nvSpPr>
          <p:cNvPr id="15" name="TextBox 14">
            <a:extLst>
              <a:ext uri="{FF2B5EF4-FFF2-40B4-BE49-F238E27FC236}">
                <a16:creationId xmlns:a16="http://schemas.microsoft.com/office/drawing/2014/main" id="{51ABFE8E-D00A-7D05-843B-37B49693A22B}"/>
              </a:ext>
            </a:extLst>
          </p:cNvPr>
          <p:cNvSpPr txBox="1"/>
          <p:nvPr/>
        </p:nvSpPr>
        <p:spPr>
          <a:xfrm>
            <a:off x="10250286" y="1346549"/>
            <a:ext cx="1825282" cy="5078313"/>
          </a:xfrm>
          <a:prstGeom prst="rect">
            <a:avLst/>
          </a:prstGeom>
          <a:noFill/>
          <a:ln>
            <a:solidFill>
              <a:schemeClr val="tx1"/>
            </a:solidFill>
          </a:ln>
        </p:spPr>
        <p:txBody>
          <a:bodyPr wrap="square" rtlCol="0">
            <a:spAutoFit/>
          </a:bodyPr>
          <a:lstStyle/>
          <a:p>
            <a:pPr algn="ctr"/>
            <a:endParaRPr lang="en-US" dirty="0"/>
          </a:p>
          <a:p>
            <a:pPr algn="ctr"/>
            <a:r>
              <a:rPr lang="en-US" dirty="0"/>
              <a:t>Health outcomes</a:t>
            </a:r>
          </a:p>
          <a:p>
            <a:pPr algn="ctr"/>
            <a:endParaRPr lang="en-US" dirty="0"/>
          </a:p>
          <a:p>
            <a:pPr algn="ctr"/>
            <a:endParaRPr lang="en-US" dirty="0"/>
          </a:p>
          <a:p>
            <a:pPr algn="ctr"/>
            <a:endParaRPr lang="en-US" dirty="0"/>
          </a:p>
          <a:p>
            <a:pPr algn="ctr"/>
            <a:endParaRPr lang="en-US" dirty="0"/>
          </a:p>
          <a:p>
            <a:pPr algn="ctr"/>
            <a:r>
              <a:rPr lang="en-US" dirty="0"/>
              <a:t>Cost</a:t>
            </a:r>
          </a:p>
          <a:p>
            <a:pPr algn="ctr"/>
            <a:endParaRPr lang="en-US" dirty="0"/>
          </a:p>
          <a:p>
            <a:pPr algn="ctr"/>
            <a:endParaRPr lang="en-US" dirty="0"/>
          </a:p>
          <a:p>
            <a:pPr algn="ctr"/>
            <a:endParaRPr lang="en-US" dirty="0"/>
          </a:p>
          <a:p>
            <a:pPr algn="ctr"/>
            <a:endParaRPr lang="en-US" dirty="0"/>
          </a:p>
          <a:p>
            <a:pPr algn="ctr"/>
            <a:r>
              <a:rPr lang="en-US" dirty="0"/>
              <a:t>Patient experience</a:t>
            </a:r>
          </a:p>
          <a:p>
            <a:pPr algn="ctr"/>
            <a:endParaRPr lang="en-US" dirty="0"/>
          </a:p>
          <a:p>
            <a:pPr algn="ctr"/>
            <a:endParaRPr lang="en-US" dirty="0"/>
          </a:p>
          <a:p>
            <a:pPr algn="ctr"/>
            <a:r>
              <a:rPr lang="en-US" dirty="0"/>
              <a:t>Health equity</a:t>
            </a:r>
          </a:p>
          <a:p>
            <a:pPr algn="ctr"/>
            <a:endParaRPr lang="en-US" dirty="0"/>
          </a:p>
        </p:txBody>
      </p:sp>
      <p:cxnSp>
        <p:nvCxnSpPr>
          <p:cNvPr id="20" name="Straight Arrow Connector 19">
            <a:extLst>
              <a:ext uri="{FF2B5EF4-FFF2-40B4-BE49-F238E27FC236}">
                <a16:creationId xmlns:a16="http://schemas.microsoft.com/office/drawing/2014/main" id="{030F5CE5-E9D2-2BD4-4598-17AED0C7810E}"/>
              </a:ext>
            </a:extLst>
          </p:cNvPr>
          <p:cNvCxnSpPr>
            <a:cxnSpLocks/>
          </p:cNvCxnSpPr>
          <p:nvPr/>
        </p:nvCxnSpPr>
        <p:spPr>
          <a:xfrm>
            <a:off x="6412938" y="5358162"/>
            <a:ext cx="80983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08F5BFF-4FA8-64F0-E0EC-EFE558DEA33A}"/>
              </a:ext>
            </a:extLst>
          </p:cNvPr>
          <p:cNvSpPr txBox="1"/>
          <p:nvPr/>
        </p:nvSpPr>
        <p:spPr>
          <a:xfrm>
            <a:off x="7222770" y="5204272"/>
            <a:ext cx="2376714" cy="307777"/>
          </a:xfrm>
          <a:prstGeom prst="rect">
            <a:avLst/>
          </a:prstGeom>
          <a:noFill/>
          <a:ln>
            <a:solidFill>
              <a:schemeClr val="tx1"/>
            </a:solidFill>
          </a:ln>
        </p:spPr>
        <p:txBody>
          <a:bodyPr wrap="square" rtlCol="0">
            <a:spAutoFit/>
          </a:bodyPr>
          <a:lstStyle/>
          <a:p>
            <a:pPr algn="ctr"/>
            <a:r>
              <a:rPr lang="en-US" sz="1400" dirty="0"/>
              <a:t>Values &amp; preferences</a:t>
            </a:r>
          </a:p>
        </p:txBody>
      </p:sp>
      <p:cxnSp>
        <p:nvCxnSpPr>
          <p:cNvPr id="14" name="Straight Arrow Connector 13">
            <a:extLst>
              <a:ext uri="{FF2B5EF4-FFF2-40B4-BE49-F238E27FC236}">
                <a16:creationId xmlns:a16="http://schemas.microsoft.com/office/drawing/2014/main" id="{D29580E5-D368-DB3A-A1AA-AD7BC1E9CB8B}"/>
              </a:ext>
            </a:extLst>
          </p:cNvPr>
          <p:cNvCxnSpPr>
            <a:cxnSpLocks/>
            <a:stCxn id="9" idx="3"/>
          </p:cNvCxnSpPr>
          <p:nvPr/>
        </p:nvCxnSpPr>
        <p:spPr>
          <a:xfrm>
            <a:off x="9599484" y="1756105"/>
            <a:ext cx="6219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B9853B3-961C-3DF7-9867-20D0247D84DE}"/>
              </a:ext>
            </a:extLst>
          </p:cNvPr>
          <p:cNvCxnSpPr>
            <a:cxnSpLocks/>
          </p:cNvCxnSpPr>
          <p:nvPr/>
        </p:nvCxnSpPr>
        <p:spPr>
          <a:xfrm>
            <a:off x="9599483" y="3731817"/>
            <a:ext cx="6219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ED77C0C-B0BC-6C41-625B-A8BE9B98DB2B}"/>
              </a:ext>
            </a:extLst>
          </p:cNvPr>
          <p:cNvCxnSpPr>
            <a:cxnSpLocks/>
          </p:cNvCxnSpPr>
          <p:nvPr/>
        </p:nvCxnSpPr>
        <p:spPr>
          <a:xfrm>
            <a:off x="9599483" y="5358161"/>
            <a:ext cx="6219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41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Resources</a:t>
            </a:r>
          </a:p>
        </p:txBody>
      </p:sp>
      <p:sp>
        <p:nvSpPr>
          <p:cNvPr id="5" name="Text Placeholder 4">
            <a:extLst>
              <a:ext uri="{FF2B5EF4-FFF2-40B4-BE49-F238E27FC236}">
                <a16:creationId xmlns:a16="http://schemas.microsoft.com/office/drawing/2014/main" id="{E7B4D9CA-2EA6-89AB-510C-18A682533703}"/>
              </a:ext>
            </a:extLst>
          </p:cNvPr>
          <p:cNvSpPr>
            <a:spLocks noGrp="1"/>
          </p:cNvSpPr>
          <p:nvPr>
            <p:ph type="body" sz="half" idx="17"/>
          </p:nvPr>
        </p:nvSpPr>
        <p:spPr>
          <a:xfrm>
            <a:off x="457197" y="1634276"/>
            <a:ext cx="11277605" cy="6013888"/>
          </a:xfrm>
        </p:spPr>
        <p:txBody>
          <a:bodyPr numCol="2"/>
          <a:lstStyle/>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HHS/OMH: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3"/>
              </a:rPr>
              <a:t>CLAS, Cultural Competency, and Cultural Humility</a:t>
            </a:r>
            <a:r>
              <a:rPr lang="en-US" sz="1800"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 overview of cultural competency and cultural humility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HHS/OMH: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4"/>
              </a:rPr>
              <a:t>Communication Styles</a:t>
            </a:r>
            <a:r>
              <a:rPr lang="en-US" sz="1800"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 guide on cultural differences for communication styles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dirty="0">
                <a:solidFill>
                  <a:srgbClr val="161616"/>
                </a:solidFill>
                <a:effectLst/>
                <a:latin typeface="Calibri" panose="020F0502020204030204" pitchFamily="34" charset="0"/>
                <a:ea typeface="Calibri" panose="020F0502020204030204" pitchFamily="34" charset="0"/>
                <a:cs typeface="Times New Roman" panose="02020603050405020304" pitchFamily="18" charset="0"/>
              </a:rPr>
              <a:t>HS/OMH:</a:t>
            </a: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5"/>
              </a:rPr>
              <a:t>Effective Cross-Cultural Communications Skills</a:t>
            </a:r>
            <a:r>
              <a:rPr lang="en-US" sz="1800"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 tips on how to improve your organization’s cross-cultural communication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HHS/OMH: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6"/>
              </a:rPr>
              <a:t>ADDRESSING Framework</a:t>
            </a:r>
            <a:r>
              <a:rPr lang="en-US" sz="1800"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 a useful mnemonic for key social identities to consider for getting to know a patient’s cultural identity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HHS/OMH: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7"/>
              </a:rPr>
              <a:t>RESPECT Model</a:t>
            </a:r>
            <a:r>
              <a:rPr lang="en-US" sz="1800"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 a model for how to engage patients in a culturally and linguistically competent manor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b="1" dirty="0">
              <a:solidFill>
                <a:srgbClr val="161616"/>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b="1" dirty="0">
              <a:solidFill>
                <a:srgbClr val="161616"/>
              </a:solidFill>
              <a:latin typeface="Calibri" panose="020F0502020204030204" pitchFamily="34" charset="0"/>
              <a:ea typeface="Times New Roman" panose="02020603050405020304" pitchFamily="18" charset="0"/>
              <a:cs typeface="Calibri" panose="020F0502020204030204" pitchFamily="34" charset="0"/>
            </a:endParaRPr>
          </a:p>
          <a:p>
            <a:pPr marR="0" lvl="0">
              <a:lnSpc>
                <a:spcPct val="107000"/>
              </a:lnSpc>
              <a:spcBef>
                <a:spcPts val="0"/>
              </a:spcBef>
              <a:spcAft>
                <a:spcPts val="0"/>
              </a:spcAft>
            </a:pPr>
            <a:endPar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b="1" dirty="0">
              <a:solidFill>
                <a:srgbClr val="161616"/>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HHS/AHRQ: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8"/>
              </a:rPr>
              <a:t>The SHARE Approach Quick Reference</a:t>
            </a:r>
            <a:r>
              <a:rPr lang="en-US" sz="1800"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 a five-step process for shared decision making that explores what matters most to the patient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HHS/AHRQ: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9"/>
              </a:rPr>
              <a:t>Be More Engaged in Your Healthcare: Tips for Patients</a:t>
            </a:r>
            <a:r>
              <a:rPr lang="en-US" sz="1800"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 a tool to empower patients to engage in shared decision making with their healthcare providers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C</a:t>
            </a:r>
            <a:r>
              <a:rPr lang="en-US" sz="1800" b="1" dirty="0">
                <a:solidFill>
                  <a:srgbClr val="161616"/>
                </a:solidFill>
                <a:effectLst/>
                <a:latin typeface="Calibri" panose="020F0502020204030204" pitchFamily="34" charset="0"/>
                <a:ea typeface="Calibri" panose="020F0502020204030204" pitchFamily="34" charset="0"/>
                <a:cs typeface="Times New Roman" panose="02020603050405020304" pitchFamily="18" charset="0"/>
              </a:rPr>
              <a:t>MS:</a:t>
            </a: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0"/>
              </a:rPr>
              <a:t>Guidelines to Developing a Language Access Plan</a:t>
            </a:r>
            <a:r>
              <a:rPr lang="en-US" sz="1800"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 comprehensive guide on how to create a language access plan to ensure individuals with Limited English Proficiency receive appropriate assistance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H</a:t>
            </a:r>
            <a:r>
              <a:rPr lang="en-US" sz="1800" b="1" dirty="0">
                <a:solidFill>
                  <a:srgbClr val="161616"/>
                </a:solidFill>
                <a:effectLst/>
                <a:latin typeface="Calibri" panose="020F0502020204030204" pitchFamily="34" charset="0"/>
                <a:ea typeface="Calibri" panose="020F0502020204030204" pitchFamily="34" charset="0"/>
                <a:cs typeface="Times New Roman" panose="02020603050405020304" pitchFamily="18" charset="0"/>
              </a:rPr>
              <a:t>HS/OMH:</a:t>
            </a:r>
            <a:r>
              <a:rPr lang="en-US" sz="1800" b="1" dirty="0">
                <a:solidFill>
                  <a:srgbClr val="161616"/>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Working Effectively with an Interpreter</a:t>
            </a:r>
            <a:r>
              <a:rPr lang="en-US" sz="1800" dirty="0">
                <a:solidFill>
                  <a:srgbClr val="161616"/>
                </a:solidFill>
                <a:effectLst/>
                <a:latin typeface="Calibri" panose="020F0502020204030204" pitchFamily="34" charset="0"/>
                <a:ea typeface="Calibri" panose="020F0502020204030204" pitchFamily="34" charset="0"/>
                <a:cs typeface="Times New Roman" panose="02020603050405020304" pitchFamily="18" charset="0"/>
              </a:rPr>
              <a:t> – tips on how to work with an interpreter</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b="1" dirty="0">
                <a:solidFill>
                  <a:srgbClr val="161616"/>
                </a:solidFill>
                <a:effectLst/>
                <a:latin typeface="Calibri" panose="020F0502020204030204" pitchFamily="34" charset="0"/>
                <a:ea typeface="Times New Roman" panose="02020603050405020304" pitchFamily="18" charset="0"/>
              </a:rPr>
              <a:t>LEP: </a:t>
            </a:r>
            <a:r>
              <a:rPr lang="en-US" sz="1800" u="sng" dirty="0">
                <a:solidFill>
                  <a:srgbClr val="0563C1"/>
                </a:solidFill>
                <a:effectLst/>
                <a:latin typeface="Calibri" panose="020F0502020204030204" pitchFamily="34" charset="0"/>
                <a:ea typeface="Times New Roman" panose="02020603050405020304" pitchFamily="18" charset="0"/>
                <a:cs typeface="Calibri" panose="020F0502020204030204" pitchFamily="34" charset="0"/>
                <a:hlinkClick r:id="rId12"/>
              </a:rPr>
              <a:t>Translation</a:t>
            </a:r>
            <a:r>
              <a:rPr lang="en-US" sz="1800" dirty="0">
                <a:solidFill>
                  <a:srgbClr val="161616"/>
                </a:solidFill>
                <a:effectLst/>
                <a:latin typeface="Calibri" panose="020F0502020204030204" pitchFamily="34" charset="0"/>
                <a:ea typeface="Times New Roman" panose="02020603050405020304" pitchFamily="18" charset="0"/>
              </a:rPr>
              <a:t> – several resources on translation including language identification cards, toolkits for written translations, guides for making written material clear and effective</a:t>
            </a:r>
            <a:endParaRPr lang="en-US" dirty="0"/>
          </a:p>
        </p:txBody>
      </p:sp>
    </p:spTree>
    <p:extLst>
      <p:ext uri="{BB962C8B-B14F-4D97-AF65-F5344CB8AC3E}">
        <p14:creationId xmlns:p14="http://schemas.microsoft.com/office/powerpoint/2010/main" val="1573867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2"/>
          <p:cNvSpPr txBox="1">
            <a:spLocks noGrp="1"/>
          </p:cNvSpPr>
          <p:nvPr>
            <p:ph type="subTitle" idx="1"/>
          </p:nvPr>
        </p:nvSpPr>
        <p:spPr>
          <a:xfrm>
            <a:off x="808300" y="3502467"/>
            <a:ext cx="6711200" cy="914400"/>
          </a:xfrm>
          <a:prstGeom prst="rect">
            <a:avLst/>
          </a:prstGeom>
        </p:spPr>
        <p:txBody>
          <a:bodyPr spcFirstLastPara="1" vert="horz" wrap="square" lIns="121900" tIns="121900" rIns="121900" bIns="121900" rtlCol="0" anchor="t" anchorCtr="0">
            <a:normAutofit/>
          </a:bodyPr>
          <a:lstStyle/>
          <a:p>
            <a:pPr>
              <a:spcAft>
                <a:spcPts val="1600"/>
              </a:spcAft>
            </a:pPr>
            <a:endParaRPr u="sng" dirty="0"/>
          </a:p>
        </p:txBody>
      </p:sp>
      <p:sp>
        <p:nvSpPr>
          <p:cNvPr id="66" name="Google Shape;66;p12"/>
          <p:cNvSpPr txBox="1">
            <a:spLocks noGrp="1"/>
          </p:cNvSpPr>
          <p:nvPr>
            <p:ph type="title"/>
          </p:nvPr>
        </p:nvSpPr>
        <p:spPr>
          <a:xfrm>
            <a:off x="808300" y="2604400"/>
            <a:ext cx="10107200" cy="971600"/>
          </a:xfrm>
          <a:prstGeom prst="rect">
            <a:avLst/>
          </a:prstGeom>
        </p:spPr>
        <p:txBody>
          <a:bodyPr spcFirstLastPara="1" vert="horz" wrap="square" lIns="121900" tIns="121900" rIns="121900" bIns="121900" rtlCol="0" anchor="t" anchorCtr="0">
            <a:normAutofit fontScale="90000"/>
          </a:bodyPr>
          <a:lstStyle/>
          <a:p>
            <a:r>
              <a:rPr lang="en"/>
              <a:t>Thank You</a:t>
            </a:r>
            <a:endParaRPr/>
          </a:p>
        </p:txBody>
      </p:sp>
      <p:sp>
        <p:nvSpPr>
          <p:cNvPr id="67" name="Google Shape;67;p12"/>
          <p:cNvSpPr txBox="1"/>
          <p:nvPr/>
        </p:nvSpPr>
        <p:spPr>
          <a:xfrm>
            <a:off x="9309600" y="187967"/>
            <a:ext cx="2246800" cy="615513"/>
          </a:xfrm>
          <a:prstGeom prst="rect">
            <a:avLst/>
          </a:prstGeom>
          <a:noFill/>
          <a:ln>
            <a:noFill/>
          </a:ln>
        </p:spPr>
        <p:txBody>
          <a:bodyPr spcFirstLastPara="1" wrap="square" lIns="121900" tIns="121900" rIns="121900" bIns="121900" anchor="t" anchorCtr="0">
            <a:spAutoFit/>
          </a:bodyPr>
          <a:lstStyle/>
          <a:p>
            <a:pPr algn="r" eaLnBrk="0" fontAlgn="base" hangingPunct="0">
              <a:spcBef>
                <a:spcPct val="0"/>
              </a:spcBef>
              <a:spcAft>
                <a:spcPct val="0"/>
              </a:spcAft>
              <a:defRPr/>
            </a:pPr>
            <a:r>
              <a:rPr lang="en-US" sz="1200" b="1">
                <a:latin typeface="Helvetica Neue"/>
                <a:ea typeface="Helvetica Neue"/>
                <a:cs typeface="Helvetica Neue"/>
                <a:sym typeface="Helvetica Neue"/>
              </a:rPr>
              <a:t>May 9, 2023</a:t>
            </a:r>
            <a:endParaRPr kumimoji="0" sz="1200" b="1" i="0" u="none" strike="noStrike" kern="1200" cap="none" spc="0" normalizeH="0" baseline="0" noProof="0">
              <a:ln>
                <a:noFill/>
              </a:ln>
              <a:effectLst/>
              <a:uLnTx/>
              <a:uFillTx/>
              <a:latin typeface="Helvetica Neue"/>
              <a:ea typeface="Helvetica Neue"/>
              <a:cs typeface="Helvetica Neue"/>
              <a:sym typeface="Helvetica Neue"/>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rPr>
              <a:t>www.qsource.org</a:t>
            </a:r>
            <a:endParaRPr kumimoji="0"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endParaRPr>
          </a:p>
        </p:txBody>
      </p:sp>
      <p:pic>
        <p:nvPicPr>
          <p:cNvPr id="68" name="Google Shape;68;p12"/>
          <p:cNvPicPr preferRelativeResize="0"/>
          <p:nvPr/>
        </p:nvPicPr>
        <p:blipFill>
          <a:blip r:embed="rId3">
            <a:alphaModFix/>
          </a:blip>
          <a:stretch>
            <a:fillRect/>
          </a:stretch>
        </p:blipFill>
        <p:spPr>
          <a:xfrm>
            <a:off x="10689910" y="6190060"/>
            <a:ext cx="364997" cy="363747"/>
          </a:xfrm>
          <a:prstGeom prst="rect">
            <a:avLst/>
          </a:prstGeom>
          <a:noFill/>
          <a:ln>
            <a:noFill/>
          </a:ln>
        </p:spPr>
      </p:pic>
      <p:pic>
        <p:nvPicPr>
          <p:cNvPr id="69" name="Google Shape;69;p12"/>
          <p:cNvPicPr preferRelativeResize="0"/>
          <p:nvPr/>
        </p:nvPicPr>
        <p:blipFill>
          <a:blip r:embed="rId4">
            <a:alphaModFix/>
          </a:blip>
          <a:stretch>
            <a:fillRect/>
          </a:stretch>
        </p:blipFill>
        <p:spPr>
          <a:xfrm>
            <a:off x="11565988" y="6190060"/>
            <a:ext cx="365005" cy="365005"/>
          </a:xfrm>
          <a:prstGeom prst="rect">
            <a:avLst/>
          </a:prstGeom>
          <a:noFill/>
          <a:ln>
            <a:noFill/>
          </a:ln>
        </p:spPr>
      </p:pic>
      <p:pic>
        <p:nvPicPr>
          <p:cNvPr id="71" name="Google Shape;71;p12"/>
          <p:cNvPicPr preferRelativeResize="0"/>
          <p:nvPr/>
        </p:nvPicPr>
        <p:blipFill>
          <a:blip r:embed="rId5">
            <a:alphaModFix/>
          </a:blip>
          <a:stretch>
            <a:fillRect/>
          </a:stretch>
        </p:blipFill>
        <p:spPr>
          <a:xfrm>
            <a:off x="11127946" y="6190060"/>
            <a:ext cx="365007" cy="363755"/>
          </a:xfrm>
          <a:prstGeom prst="rect">
            <a:avLst/>
          </a:prstGeom>
          <a:noFill/>
          <a:ln>
            <a:noFill/>
          </a:ln>
        </p:spPr>
      </p:pic>
      <p:sp>
        <p:nvSpPr>
          <p:cNvPr id="9" name="Google Shape;44;p8">
            <a:extLst>
              <a:ext uri="{FF2B5EF4-FFF2-40B4-BE49-F238E27FC236}">
                <a16:creationId xmlns:a16="http://schemas.microsoft.com/office/drawing/2014/main" id="{95B33723-063A-8619-D017-AB25350A2533}"/>
              </a:ext>
            </a:extLst>
          </p:cNvPr>
          <p:cNvSpPr txBox="1"/>
          <p:nvPr/>
        </p:nvSpPr>
        <p:spPr>
          <a:xfrm>
            <a:off x="808299" y="5834877"/>
            <a:ext cx="5489261" cy="369291"/>
          </a:xfrm>
          <a:prstGeom prst="rect">
            <a:avLst/>
          </a:prstGeom>
          <a:noFill/>
          <a:ln>
            <a:noFill/>
          </a:ln>
        </p:spPr>
        <p:txBody>
          <a:bodyPr spcFirstLastPara="1" wrap="square" lIns="121900" tIns="121900" rIns="121900" bIns="121900" anchor="t" anchorCtr="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lang="en-US" sz="800" b="0" i="0" u="none" strike="noStrike" kern="1200" cap="none" spc="0" normalizeH="0" baseline="0" noProof="0">
              <a:ln>
                <a:noFill/>
              </a:ln>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18380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9" name="Google Shape;29;p6"/>
          <p:cNvSpPr txBox="1">
            <a:spLocks noGrp="1"/>
          </p:cNvSpPr>
          <p:nvPr>
            <p:ph type="title"/>
          </p:nvPr>
        </p:nvSpPr>
        <p:spPr>
          <a:xfrm>
            <a:off x="808300" y="3149343"/>
            <a:ext cx="10107200" cy="1204119"/>
          </a:xfrm>
          <a:prstGeom prst="rect">
            <a:avLst/>
          </a:prstGeom>
        </p:spPr>
        <p:txBody>
          <a:bodyPr spcFirstLastPara="1" vert="horz" wrap="square" lIns="121900" tIns="121900" rIns="121900" bIns="121900" rtlCol="0" anchor="t" anchorCtr="0">
            <a:noAutofit/>
          </a:bodyPr>
          <a:lstStyle/>
          <a:p>
            <a:br>
              <a:rPr lang="en-US" sz="3200" dirty="0">
                <a:latin typeface="Calibri"/>
                <a:cs typeface="Calibri"/>
              </a:rPr>
            </a:br>
            <a:endParaRPr lang="en-US" sz="3200" dirty="0">
              <a:latin typeface="NeueHaasGroteskText Pro"/>
            </a:endParaRPr>
          </a:p>
        </p:txBody>
      </p:sp>
      <p:sp>
        <p:nvSpPr>
          <p:cNvPr id="30" name="Google Shape;30;p6"/>
          <p:cNvSpPr txBox="1"/>
          <p:nvPr/>
        </p:nvSpPr>
        <p:spPr>
          <a:xfrm>
            <a:off x="9309604" y="187979"/>
            <a:ext cx="2246800" cy="430847"/>
          </a:xfrm>
          <a:prstGeom prst="rect">
            <a:avLst/>
          </a:prstGeom>
          <a:noFill/>
          <a:ln>
            <a:noFill/>
          </a:ln>
        </p:spPr>
        <p:txBody>
          <a:bodyPr spcFirstLastPara="1" wrap="square" lIns="121900" tIns="121900" rIns="121900" bIns="1219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rPr>
              <a:t>www.qsource.org</a:t>
            </a:r>
            <a:endParaRPr kumimoji="0" sz="1200" b="1" i="0" u="none" strike="noStrike" kern="1200" cap="none" spc="0" normalizeH="0" baseline="0" noProof="0">
              <a:ln>
                <a:noFill/>
              </a:ln>
              <a:solidFill>
                <a:srgbClr val="0069FF"/>
              </a:solidFill>
              <a:effectLst/>
              <a:uLnTx/>
              <a:uFillTx/>
              <a:latin typeface="Helvetica Neue"/>
              <a:ea typeface="Helvetica Neue"/>
              <a:cs typeface="Helvetica Neue"/>
              <a:sym typeface="Helvetica Neue"/>
            </a:endParaRPr>
          </a:p>
        </p:txBody>
      </p:sp>
      <p:pic>
        <p:nvPicPr>
          <p:cNvPr id="4" name="Picture 3">
            <a:extLst>
              <a:ext uri="{FF2B5EF4-FFF2-40B4-BE49-F238E27FC236}">
                <a16:creationId xmlns:a16="http://schemas.microsoft.com/office/drawing/2014/main" id="{E3339944-FB8E-4BFE-9E6B-AE63A019F99C}"/>
              </a:ext>
            </a:extLst>
          </p:cNvPr>
          <p:cNvPicPr>
            <a:picLocks noChangeAspect="1"/>
          </p:cNvPicPr>
          <p:nvPr/>
        </p:nvPicPr>
        <p:blipFill>
          <a:blip r:embed="rId3"/>
          <a:stretch>
            <a:fillRect/>
          </a:stretch>
        </p:blipFill>
        <p:spPr>
          <a:xfrm>
            <a:off x="445304" y="2002446"/>
            <a:ext cx="5930269" cy="3158775"/>
          </a:xfrm>
          <a:prstGeom prst="rect">
            <a:avLst/>
          </a:prstGeom>
        </p:spPr>
      </p:pic>
      <p:pic>
        <p:nvPicPr>
          <p:cNvPr id="6" name="Picture 5">
            <a:extLst>
              <a:ext uri="{FF2B5EF4-FFF2-40B4-BE49-F238E27FC236}">
                <a16:creationId xmlns:a16="http://schemas.microsoft.com/office/drawing/2014/main" id="{99029D0A-44AF-416D-A9A6-149F22F06336}"/>
              </a:ext>
            </a:extLst>
          </p:cNvPr>
          <p:cNvPicPr>
            <a:picLocks noChangeAspect="1"/>
          </p:cNvPicPr>
          <p:nvPr/>
        </p:nvPicPr>
        <p:blipFill>
          <a:blip r:embed="rId4"/>
          <a:stretch>
            <a:fillRect/>
          </a:stretch>
        </p:blipFill>
        <p:spPr>
          <a:xfrm>
            <a:off x="6819189" y="2002445"/>
            <a:ext cx="4737215" cy="31587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Background</a:t>
            </a:r>
          </a:p>
        </p:txBody>
      </p:sp>
      <p:sp>
        <p:nvSpPr>
          <p:cNvPr id="3" name="Text Placeholder 2">
            <a:extLst>
              <a:ext uri="{FF2B5EF4-FFF2-40B4-BE49-F238E27FC236}">
                <a16:creationId xmlns:a16="http://schemas.microsoft.com/office/drawing/2014/main" id="{3C2F11D4-F9A4-13C4-F5BA-363FD72CB3E7}"/>
              </a:ext>
            </a:extLst>
          </p:cNvPr>
          <p:cNvSpPr>
            <a:spLocks noGrp="1"/>
          </p:cNvSpPr>
          <p:nvPr>
            <p:ph type="body" sz="half" idx="17"/>
          </p:nvPr>
        </p:nvSpPr>
        <p:spPr>
          <a:xfrm>
            <a:off x="451009" y="1896546"/>
            <a:ext cx="9073330" cy="3032046"/>
          </a:xfrm>
        </p:spPr>
        <p:txBody>
          <a:bodyPr/>
          <a:lstStyle/>
          <a:p>
            <a:r>
              <a:rPr lang="en-US" dirty="0"/>
              <a:t>Michelle has been with </a:t>
            </a:r>
            <a:r>
              <a:rPr lang="en-US" dirty="0" err="1"/>
              <a:t>LifeSpan</a:t>
            </a:r>
            <a:r>
              <a:rPr lang="en-US" dirty="0"/>
              <a:t> Resources for 10 years. She has over 20 years of social work and case management experience.</a:t>
            </a:r>
          </a:p>
          <a:p>
            <a:r>
              <a:rPr lang="en-US" dirty="0"/>
              <a:t>Michelle has been the Co-Chair of the Diversity, Equity, and Inclusion committee at </a:t>
            </a:r>
            <a:r>
              <a:rPr lang="en-US" dirty="0" err="1"/>
              <a:t>LifeSpan</a:t>
            </a:r>
            <a:r>
              <a:rPr lang="en-US" dirty="0"/>
              <a:t> Resources since its creation in 2020 following the tragic deaths of George Floyd and Breonna Taylor.</a:t>
            </a:r>
          </a:p>
        </p:txBody>
      </p:sp>
      <p:pic>
        <p:nvPicPr>
          <p:cNvPr id="4" name="Picture 3">
            <a:extLst>
              <a:ext uri="{FF2B5EF4-FFF2-40B4-BE49-F238E27FC236}">
                <a16:creationId xmlns:a16="http://schemas.microsoft.com/office/drawing/2014/main" id="{53CB7EE5-09EE-4AF3-BE37-DA8F329DB21D}"/>
              </a:ext>
            </a:extLst>
          </p:cNvPr>
          <p:cNvPicPr>
            <a:picLocks noChangeAspect="1"/>
          </p:cNvPicPr>
          <p:nvPr/>
        </p:nvPicPr>
        <p:blipFill>
          <a:blip r:embed="rId2"/>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134877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7"/>
          <p:cNvSpPr txBox="1">
            <a:spLocks noGrp="1"/>
          </p:cNvSpPr>
          <p:nvPr>
            <p:ph type="body" idx="1"/>
          </p:nvPr>
        </p:nvSpPr>
        <p:spPr>
          <a:xfrm>
            <a:off x="630091" y="1861877"/>
            <a:ext cx="7011374" cy="3583067"/>
          </a:xfrm>
          <a:prstGeom prst="rect">
            <a:avLst/>
          </a:prstGeom>
        </p:spPr>
        <p:txBody>
          <a:bodyPr spcFirstLastPara="1" vert="horz" wrap="square" lIns="121869" tIns="121869" rIns="121869" bIns="121869" rtlCol="0" anchor="t" anchorCtr="0">
            <a:normAutofit/>
          </a:bodyPr>
          <a:lstStyle/>
          <a:p>
            <a:pPr>
              <a:buClr>
                <a:srgbClr val="2B69F6"/>
              </a:buClr>
              <a:buFont typeface="Arial" panose="020B0604020202020204" pitchFamily="34" charset="0"/>
              <a:buChar char="•"/>
              <a:defRPr/>
            </a:pPr>
            <a:r>
              <a:rPr lang="en-US" sz="1900" dirty="0"/>
              <a:t>Opening Remarks</a:t>
            </a:r>
          </a:p>
          <a:p>
            <a:pPr>
              <a:buClr>
                <a:srgbClr val="2B69F6"/>
              </a:buClr>
              <a:buFont typeface="Arial" panose="020B0604020202020204" pitchFamily="34" charset="0"/>
              <a:buChar char="•"/>
              <a:defRPr/>
            </a:pPr>
            <a:r>
              <a:rPr lang="en-US" sz="1900" dirty="0"/>
              <a:t>Housekeeping</a:t>
            </a:r>
          </a:p>
          <a:p>
            <a:pPr>
              <a:buClr>
                <a:srgbClr val="2B69F6"/>
              </a:buClr>
              <a:buFont typeface="Arial" panose="020B0604020202020204" pitchFamily="34" charset="0"/>
              <a:buChar char="•"/>
              <a:defRPr/>
            </a:pPr>
            <a:r>
              <a:rPr lang="en-US" sz="1900" dirty="0"/>
              <a:t>Presentation</a:t>
            </a:r>
          </a:p>
          <a:p>
            <a:pPr>
              <a:buClr>
                <a:srgbClr val="2B69F6"/>
              </a:buClr>
              <a:buFont typeface="Arial" panose="020B0604020202020204" pitchFamily="34" charset="0"/>
              <a:buChar char="•"/>
              <a:defRPr/>
            </a:pPr>
            <a:r>
              <a:rPr lang="en-US" sz="1900" dirty="0"/>
              <a:t>Q&amp;A</a:t>
            </a:r>
          </a:p>
          <a:p>
            <a:pPr>
              <a:buClr>
                <a:srgbClr val="2B69F6"/>
              </a:buClr>
              <a:buFont typeface="Arial" panose="020B0604020202020204" pitchFamily="34" charset="0"/>
              <a:buChar char="•"/>
              <a:defRPr/>
            </a:pPr>
            <a:r>
              <a:rPr lang="en-US" sz="1900" dirty="0"/>
              <a:t>Closing Remarks</a:t>
            </a:r>
          </a:p>
        </p:txBody>
      </p:sp>
      <p:sp>
        <p:nvSpPr>
          <p:cNvPr id="11" name="Google Shape;54;p10">
            <a:extLst>
              <a:ext uri="{FF2B5EF4-FFF2-40B4-BE49-F238E27FC236}">
                <a16:creationId xmlns:a16="http://schemas.microsoft.com/office/drawing/2014/main" id="{AE776E95-6ECB-6651-3E6B-B086676E9F2B}"/>
              </a:ext>
            </a:extLst>
          </p:cNvPr>
          <p:cNvSpPr txBox="1">
            <a:spLocks/>
          </p:cNvSpPr>
          <p:nvPr/>
        </p:nvSpPr>
        <p:spPr>
          <a:xfrm>
            <a:off x="5519929" y="1601599"/>
            <a:ext cx="5721710" cy="3583067"/>
          </a:xfrm>
          <a:prstGeom prst="rect">
            <a:avLst/>
          </a:prstGeom>
        </p:spPr>
        <p:txBody>
          <a:bodyPr spcFirstLastPara="1" vert="horz" wrap="square" lIns="121869" tIns="121869" rIns="121869" bIns="121869" rtlCol="0" anchor="t" anchorCtr="0">
            <a:normAutofit fontScale="77500" lnSpcReduction="20000"/>
          </a:bodyPr>
          <a:lstStyle>
            <a:lvl1pPr marL="609585" lvl="0" indent="-457189" algn="l" defTabSz="685800" rtl="0" eaLnBrk="1" latinLnBrk="0" hangingPunct="1">
              <a:lnSpc>
                <a:spcPct val="120000"/>
              </a:lnSpc>
              <a:spcBef>
                <a:spcPts val="0"/>
              </a:spcBef>
              <a:spcAft>
                <a:spcPts val="0"/>
              </a:spcAft>
              <a:buSzPts val="1800"/>
              <a:buFont typeface="Arial" panose="020B0604020202020204" pitchFamily="34" charset="0"/>
              <a:buChar char="●"/>
              <a:defRPr sz="2400" kern="1200">
                <a:solidFill>
                  <a:srgbClr val="4D4F53"/>
                </a:solidFill>
                <a:latin typeface="+mn-lt"/>
                <a:ea typeface="+mn-ea"/>
                <a:cs typeface="+mn-cs"/>
              </a:defRPr>
            </a:lvl1pPr>
            <a:lvl2pPr marL="1219170" lvl="1" indent="-423323" algn="l" defTabSz="685800" rtl="0" eaLnBrk="1" latinLnBrk="0" hangingPunct="1">
              <a:lnSpc>
                <a:spcPct val="120000"/>
              </a:lnSpc>
              <a:spcBef>
                <a:spcPts val="0"/>
              </a:spcBef>
              <a:spcAft>
                <a:spcPts val="0"/>
              </a:spcAft>
              <a:buClr>
                <a:srgbClr val="0077A1"/>
              </a:buClr>
              <a:buSzPts val="1400"/>
              <a:buFontTx/>
              <a:buChar char="○"/>
              <a:defRPr sz="2400" kern="1200">
                <a:solidFill>
                  <a:srgbClr val="4D4F53"/>
                </a:solidFill>
                <a:latin typeface="+mn-lt"/>
                <a:ea typeface="+mn-ea"/>
                <a:cs typeface="+mn-cs"/>
              </a:defRPr>
            </a:lvl2pPr>
            <a:lvl3pPr marL="1828754" lvl="2" indent="-423323" algn="l" defTabSz="685800" rtl="0" eaLnBrk="1" latinLnBrk="0" hangingPunct="1">
              <a:lnSpc>
                <a:spcPct val="100000"/>
              </a:lnSpc>
              <a:spcBef>
                <a:spcPts val="0"/>
              </a:spcBef>
              <a:spcAft>
                <a:spcPts val="0"/>
              </a:spcAft>
              <a:buClr>
                <a:srgbClr val="0077A1"/>
              </a:buClr>
              <a:buSzPts val="1400"/>
              <a:buFont typeface="Wingdings" panose="05000000000000000000" pitchFamily="2" charset="2"/>
              <a:buChar char="■"/>
              <a:defRPr sz="2200" kern="1200">
                <a:solidFill>
                  <a:srgbClr val="4D4F53"/>
                </a:solidFill>
                <a:latin typeface="+mn-lt"/>
                <a:ea typeface="+mn-ea"/>
                <a:cs typeface="+mn-cs"/>
              </a:defRPr>
            </a:lvl3pPr>
            <a:lvl4pPr marL="2438339" lvl="3" indent="-423323" algn="l" defTabSz="685800" rtl="0" eaLnBrk="1" latinLnBrk="0" hangingPunct="1">
              <a:lnSpc>
                <a:spcPct val="100000"/>
              </a:lnSpc>
              <a:spcBef>
                <a:spcPts val="0"/>
              </a:spcBef>
              <a:spcAft>
                <a:spcPts val="0"/>
              </a:spcAft>
              <a:buClr>
                <a:srgbClr val="0077A1"/>
              </a:buClr>
              <a:buSzPts val="1400"/>
              <a:buFont typeface="Arial" panose="020B0604020202020204" pitchFamily="34" charset="0"/>
              <a:buChar char="●"/>
              <a:defRPr sz="1800" kern="1200">
                <a:solidFill>
                  <a:srgbClr val="4D4F53"/>
                </a:solidFill>
                <a:latin typeface="+mn-lt"/>
                <a:ea typeface="+mn-ea"/>
                <a:cs typeface="+mn-cs"/>
              </a:defRPr>
            </a:lvl4pPr>
            <a:lvl5pPr marL="3047924" lvl="4"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rgbClr val="4D4F53"/>
                </a:solidFill>
                <a:latin typeface="+mn-lt"/>
                <a:ea typeface="+mn-ea"/>
                <a:cs typeface="+mn-cs"/>
              </a:defRPr>
            </a:lvl5pPr>
            <a:lvl6pPr marL="3657509" lvl="5"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4267093" lvl="6"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4876678" lvl="7"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5486263" lvl="8" indent="-423323"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To ensure maximum sound quality, participant lines have been muted during the presentation; however, we welcome questions and comments via the chat box on the right-hand side of your screen</a:t>
            </a:r>
          </a:p>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During the Q&amp;A portion of the presentation, we will unmute your lines.</a:t>
            </a:r>
          </a:p>
          <a:p>
            <a:pPr marL="609433" marR="0" lvl="0" indent="-457075" algn="l" defTabSz="685629" rtl="0" eaLnBrk="1" fontAlgn="base" latinLnBrk="0" hangingPunct="1">
              <a:lnSpc>
                <a:spcPct val="120000"/>
              </a:lnSpc>
              <a:spcBef>
                <a:spcPts val="0"/>
              </a:spcBef>
              <a:spcAft>
                <a:spcPts val="0"/>
              </a:spcAft>
              <a:buClr>
                <a:srgbClr val="2B69F6"/>
              </a:buClr>
              <a:buSzPts val="18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To submit questions or comments: </a:t>
            </a:r>
          </a:p>
          <a:p>
            <a:pPr marL="1218865" marR="0" lvl="1" indent="-423217" algn="l" defTabSz="685629" rtl="0" eaLnBrk="1" fontAlgn="base" latinLnBrk="0" hangingPunct="1">
              <a:lnSpc>
                <a:spcPct val="120000"/>
              </a:lnSpc>
              <a:spcBef>
                <a:spcPts val="0"/>
              </a:spcBef>
              <a:spcAft>
                <a:spcPts val="0"/>
              </a:spcAft>
              <a:buClr>
                <a:srgbClr val="2B69F6"/>
              </a:buClr>
              <a:buSzPts val="14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Use the chat box or, </a:t>
            </a:r>
          </a:p>
          <a:p>
            <a:pPr marL="1218865" marR="0" lvl="1" indent="-423217" algn="l" defTabSz="685629" rtl="0" eaLnBrk="1" fontAlgn="base" latinLnBrk="0" hangingPunct="1">
              <a:lnSpc>
                <a:spcPct val="120000"/>
              </a:lnSpc>
              <a:spcBef>
                <a:spcPts val="0"/>
              </a:spcBef>
              <a:spcAft>
                <a:spcPts val="0"/>
              </a:spcAft>
              <a:buClr>
                <a:srgbClr val="2B69F6"/>
              </a:buClr>
              <a:buSzPts val="1400"/>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rPr>
              <a:t>Raise your hand to verbally ask your question</a:t>
            </a:r>
          </a:p>
          <a:p>
            <a:pPr marL="0" marR="0" lvl="0" indent="0" algn="l" defTabSz="685629" rtl="0" eaLnBrk="1" fontAlgn="base" latinLnBrk="0" hangingPunct="1">
              <a:lnSpc>
                <a:spcPct val="120000"/>
              </a:lnSpc>
              <a:spcBef>
                <a:spcPts val="0"/>
              </a:spcBef>
              <a:spcAft>
                <a:spcPts val="1600"/>
              </a:spcAft>
              <a:buClrTx/>
              <a:buSzPts val="1800"/>
              <a:buFont typeface="Arial" panose="020B0604020202020204" pitchFamily="34" charset="0"/>
              <a:buNone/>
              <a:tabLst/>
              <a:defRPr/>
            </a:pPr>
            <a:endParaRPr kumimoji="0" lang="en-US" sz="2400" b="0" i="0" u="none" strike="noStrike" kern="1200" cap="none" spc="0" normalizeH="0" baseline="0" noProof="0" dirty="0">
              <a:ln>
                <a:noFill/>
              </a:ln>
              <a:solidFill>
                <a:srgbClr val="4D4F53"/>
              </a:solidFill>
              <a:effectLst/>
              <a:uLnTx/>
              <a:uFillTx/>
              <a:latin typeface="Times New Roman"/>
              <a:ea typeface="+mn-ea"/>
              <a:cs typeface="+mn-cs"/>
              <a:sym typeface="Neue Haas Grotesk Text Pro 75 B"/>
            </a:endParaRPr>
          </a:p>
        </p:txBody>
      </p:sp>
      <p:pic>
        <p:nvPicPr>
          <p:cNvPr id="12" name="Picture 11">
            <a:extLst>
              <a:ext uri="{FF2B5EF4-FFF2-40B4-BE49-F238E27FC236}">
                <a16:creationId xmlns:a16="http://schemas.microsoft.com/office/drawing/2014/main" id="{50B6F53C-620E-AE54-3C68-E6741C4FE22E}"/>
              </a:ext>
            </a:extLst>
          </p:cNvPr>
          <p:cNvPicPr>
            <a:picLocks noChangeAspect="1"/>
          </p:cNvPicPr>
          <p:nvPr/>
        </p:nvPicPr>
        <p:blipFill rotWithShape="1">
          <a:blip r:embed="rId3">
            <a:extLst>
              <a:ext uri="{28A0092B-C50C-407E-A947-70E740481C1C}">
                <a14:useLocalDpi xmlns:a14="http://schemas.microsoft.com/office/drawing/2010/main" val="0"/>
              </a:ext>
            </a:extLst>
          </a:blip>
          <a:srcRect l="29414" t="72739" r="32845" b="9885"/>
          <a:stretch/>
        </p:blipFill>
        <p:spPr>
          <a:xfrm>
            <a:off x="5960987" y="5166182"/>
            <a:ext cx="5109468" cy="1282390"/>
          </a:xfrm>
          <a:prstGeom prst="rect">
            <a:avLst/>
          </a:prstGeom>
          <a:ln w="3175" cap="sq">
            <a:solidFill>
              <a:srgbClr val="000000"/>
            </a:solidFill>
            <a:miter lim="800000"/>
          </a:ln>
          <a:effectLst>
            <a:outerShdw blurRad="57150" dist="50800" dir="2700000" algn="tl" rotWithShape="0">
              <a:srgbClr val="000000">
                <a:alpha val="40000"/>
              </a:srgbClr>
            </a:outerShdw>
          </a:effectLst>
        </p:spPr>
      </p:pic>
      <p:cxnSp>
        <p:nvCxnSpPr>
          <p:cNvPr id="13" name="Straight Arrow Connector 12">
            <a:extLst>
              <a:ext uri="{FF2B5EF4-FFF2-40B4-BE49-F238E27FC236}">
                <a16:creationId xmlns:a16="http://schemas.microsoft.com/office/drawing/2014/main" id="{1C6AA020-71C2-0354-3D9D-763640C67D3D}"/>
              </a:ext>
            </a:extLst>
          </p:cNvPr>
          <p:cNvCxnSpPr>
            <a:cxnSpLocks/>
          </p:cNvCxnSpPr>
          <p:nvPr/>
        </p:nvCxnSpPr>
        <p:spPr>
          <a:xfrm flipH="1">
            <a:off x="8656316" y="5704627"/>
            <a:ext cx="2189364"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Google Shape;15;p3">
            <a:extLst>
              <a:ext uri="{FF2B5EF4-FFF2-40B4-BE49-F238E27FC236}">
                <a16:creationId xmlns:a16="http://schemas.microsoft.com/office/drawing/2014/main" id="{2DC9BA3A-605F-42AC-DFBD-F418F6DE6C40}"/>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Webinar: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Agenda and Chat Rules</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61969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0C34BD-F7C5-6833-A124-B0DC9B5D5951}"/>
              </a:ext>
            </a:extLst>
          </p:cNvPr>
          <p:cNvSpPr>
            <a:spLocks noGrp="1"/>
          </p:cNvSpPr>
          <p:nvPr>
            <p:ph type="body" sz="quarter" idx="16"/>
          </p:nvPr>
        </p:nvSpPr>
        <p:spPr/>
        <p:txBody>
          <a:bodyPr/>
          <a:lstStyle/>
          <a:p>
            <a:r>
              <a:rPr lang="en-US" dirty="0"/>
              <a:t>Problem Statement and Goal</a:t>
            </a:r>
          </a:p>
        </p:txBody>
      </p:sp>
      <p:sp>
        <p:nvSpPr>
          <p:cNvPr id="3" name="Text Placeholder 2">
            <a:extLst>
              <a:ext uri="{FF2B5EF4-FFF2-40B4-BE49-F238E27FC236}">
                <a16:creationId xmlns:a16="http://schemas.microsoft.com/office/drawing/2014/main" id="{26D90414-DC95-FFCB-F1C4-218A00B52773}"/>
              </a:ext>
            </a:extLst>
          </p:cNvPr>
          <p:cNvSpPr>
            <a:spLocks noGrp="1"/>
          </p:cNvSpPr>
          <p:nvPr>
            <p:ph type="body" sz="half" idx="17"/>
          </p:nvPr>
        </p:nvSpPr>
        <p:spPr>
          <a:xfrm>
            <a:off x="451009" y="1896546"/>
            <a:ext cx="9073330" cy="2621678"/>
          </a:xfrm>
        </p:spPr>
        <p:txBody>
          <a:bodyPr/>
          <a:lstStyle/>
          <a:p>
            <a:r>
              <a:rPr lang="en-US" dirty="0"/>
              <a:t>After the deaths of George Floyd and Breonna Taylor, </a:t>
            </a:r>
            <a:r>
              <a:rPr lang="en-US" dirty="0" err="1"/>
              <a:t>LifeSpan</a:t>
            </a:r>
            <a:r>
              <a:rPr lang="en-US" dirty="0"/>
              <a:t> Resources’ staff looked to our executive team for a statement. After issuing a compassionate response, the Diversity, Equity, and Inclusion committee was formed.</a:t>
            </a:r>
          </a:p>
          <a:p>
            <a:r>
              <a:rPr lang="en-US" dirty="0"/>
              <a:t>The goal is to address any inequities and/or lack of inclusion within our agency and/or the clients we serve.</a:t>
            </a:r>
          </a:p>
        </p:txBody>
      </p:sp>
      <p:pic>
        <p:nvPicPr>
          <p:cNvPr id="4" name="Picture 3">
            <a:extLst>
              <a:ext uri="{FF2B5EF4-FFF2-40B4-BE49-F238E27FC236}">
                <a16:creationId xmlns:a16="http://schemas.microsoft.com/office/drawing/2014/main" id="{047DBE53-AAF5-4C42-8B9E-799B95698B45}"/>
              </a:ext>
            </a:extLst>
          </p:cNvPr>
          <p:cNvPicPr>
            <a:picLocks noChangeAspect="1"/>
          </p:cNvPicPr>
          <p:nvPr/>
        </p:nvPicPr>
        <p:blipFill>
          <a:blip r:embed="rId2"/>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2056582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929C5-015C-1D30-75F4-4527E3114DAB}"/>
              </a:ext>
            </a:extLst>
          </p:cNvPr>
          <p:cNvSpPr>
            <a:spLocks noGrp="1"/>
          </p:cNvSpPr>
          <p:nvPr>
            <p:ph type="body" sz="quarter" idx="16"/>
          </p:nvPr>
        </p:nvSpPr>
        <p:spPr/>
        <p:txBody>
          <a:bodyPr/>
          <a:lstStyle/>
          <a:p>
            <a:r>
              <a:rPr lang="en-US" dirty="0"/>
              <a:t>Polling Question</a:t>
            </a:r>
          </a:p>
        </p:txBody>
      </p:sp>
      <p:sp>
        <p:nvSpPr>
          <p:cNvPr id="3" name="Text Placeholder 2">
            <a:extLst>
              <a:ext uri="{FF2B5EF4-FFF2-40B4-BE49-F238E27FC236}">
                <a16:creationId xmlns:a16="http://schemas.microsoft.com/office/drawing/2014/main" id="{A45AA2E5-ADFE-57E6-5964-2AC7A8CF612B}"/>
              </a:ext>
            </a:extLst>
          </p:cNvPr>
          <p:cNvSpPr>
            <a:spLocks noGrp="1"/>
          </p:cNvSpPr>
          <p:nvPr>
            <p:ph type="body" sz="half" idx="17"/>
          </p:nvPr>
        </p:nvSpPr>
        <p:spPr>
          <a:xfrm>
            <a:off x="451009" y="1896546"/>
            <a:ext cx="9073330" cy="1890708"/>
          </a:xfrm>
        </p:spPr>
        <p:txBody>
          <a:bodyPr/>
          <a:lstStyle/>
          <a:p>
            <a:r>
              <a:rPr lang="en-US" b="0" i="0" dirty="0">
                <a:solidFill>
                  <a:srgbClr val="000000"/>
                </a:solidFill>
                <a:effectLst/>
                <a:latin typeface="Calibri" panose="020F0502020204030204" pitchFamily="34" charset="0"/>
              </a:rPr>
              <a:t>Do you feel that your organization communicates effectively about its DEI efforts? </a:t>
            </a:r>
          </a:p>
          <a:p>
            <a:r>
              <a:rPr lang="en-US" dirty="0">
                <a:latin typeface="Calibri" panose="020F0502020204030204" pitchFamily="34" charset="0"/>
              </a:rPr>
              <a:t>Yes </a:t>
            </a:r>
          </a:p>
          <a:p>
            <a:r>
              <a:rPr lang="en-US" dirty="0">
                <a:latin typeface="Calibri" panose="020F0502020204030204" pitchFamily="34" charset="0"/>
              </a:rPr>
              <a:t>No</a:t>
            </a:r>
            <a:endParaRPr lang="en-US" dirty="0"/>
          </a:p>
        </p:txBody>
      </p:sp>
    </p:spTree>
    <p:extLst>
      <p:ext uri="{BB962C8B-B14F-4D97-AF65-F5344CB8AC3E}">
        <p14:creationId xmlns:p14="http://schemas.microsoft.com/office/powerpoint/2010/main" val="1024248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0844B-0460-BE5D-7372-322261E92E76}"/>
              </a:ext>
            </a:extLst>
          </p:cNvPr>
          <p:cNvSpPr>
            <a:spLocks noGrp="1"/>
          </p:cNvSpPr>
          <p:nvPr>
            <p:ph type="body" sz="quarter" idx="16"/>
          </p:nvPr>
        </p:nvSpPr>
        <p:spPr/>
        <p:txBody>
          <a:bodyPr/>
          <a:lstStyle/>
          <a:p>
            <a:r>
              <a:rPr lang="en-US" dirty="0"/>
              <a:t>Intervention and Implementation</a:t>
            </a:r>
          </a:p>
        </p:txBody>
      </p:sp>
      <p:sp>
        <p:nvSpPr>
          <p:cNvPr id="3" name="Text Placeholder 2">
            <a:extLst>
              <a:ext uri="{FF2B5EF4-FFF2-40B4-BE49-F238E27FC236}">
                <a16:creationId xmlns:a16="http://schemas.microsoft.com/office/drawing/2014/main" id="{90CE502A-594B-5895-2E72-07F8E9E72AD9}"/>
              </a:ext>
            </a:extLst>
          </p:cNvPr>
          <p:cNvSpPr>
            <a:spLocks noGrp="1"/>
          </p:cNvSpPr>
          <p:nvPr>
            <p:ph type="body" sz="half" idx="17"/>
          </p:nvPr>
        </p:nvSpPr>
        <p:spPr>
          <a:xfrm>
            <a:off x="451010" y="1896545"/>
            <a:ext cx="4578888" cy="2942278"/>
          </a:xfrm>
        </p:spPr>
        <p:txBody>
          <a:bodyPr/>
          <a:lstStyle/>
          <a:p>
            <a:r>
              <a:rPr lang="en-US" dirty="0"/>
              <a:t>The committee originally had 6 members and a local expert assisted in creating the committee’s organization structure. The committee has since met monthly to address a host of topics:</a:t>
            </a:r>
          </a:p>
        </p:txBody>
      </p:sp>
      <p:graphicFrame>
        <p:nvGraphicFramePr>
          <p:cNvPr id="7" name="Table 6">
            <a:extLst>
              <a:ext uri="{FF2B5EF4-FFF2-40B4-BE49-F238E27FC236}">
                <a16:creationId xmlns:a16="http://schemas.microsoft.com/office/drawing/2014/main" id="{8011CEDA-2B74-468F-A837-98A9F7C05589}"/>
              </a:ext>
            </a:extLst>
          </p:cNvPr>
          <p:cNvGraphicFramePr>
            <a:graphicFrameLocks noGrp="1"/>
          </p:cNvGraphicFramePr>
          <p:nvPr/>
        </p:nvGraphicFramePr>
        <p:xfrm>
          <a:off x="5029897" y="1608807"/>
          <a:ext cx="6811084" cy="4504053"/>
        </p:xfrm>
        <a:graphic>
          <a:graphicData uri="http://schemas.openxmlformats.org/drawingml/2006/table">
            <a:tbl>
              <a:tblPr>
                <a:tableStyleId>{5C22544A-7EE6-4342-B048-85BDC9FD1C3A}</a:tableStyleId>
              </a:tblPr>
              <a:tblGrid>
                <a:gridCol w="3933794">
                  <a:extLst>
                    <a:ext uri="{9D8B030D-6E8A-4147-A177-3AD203B41FA5}">
                      <a16:colId xmlns:a16="http://schemas.microsoft.com/office/drawing/2014/main" val="2899340070"/>
                    </a:ext>
                  </a:extLst>
                </a:gridCol>
                <a:gridCol w="539492">
                  <a:extLst>
                    <a:ext uri="{9D8B030D-6E8A-4147-A177-3AD203B41FA5}">
                      <a16:colId xmlns:a16="http://schemas.microsoft.com/office/drawing/2014/main" val="215166769"/>
                    </a:ext>
                  </a:extLst>
                </a:gridCol>
                <a:gridCol w="539492">
                  <a:extLst>
                    <a:ext uri="{9D8B030D-6E8A-4147-A177-3AD203B41FA5}">
                      <a16:colId xmlns:a16="http://schemas.microsoft.com/office/drawing/2014/main" val="2478245629"/>
                    </a:ext>
                  </a:extLst>
                </a:gridCol>
                <a:gridCol w="134873">
                  <a:extLst>
                    <a:ext uri="{9D8B030D-6E8A-4147-A177-3AD203B41FA5}">
                      <a16:colId xmlns:a16="http://schemas.microsoft.com/office/drawing/2014/main" val="1128712953"/>
                    </a:ext>
                  </a:extLst>
                </a:gridCol>
                <a:gridCol w="842956">
                  <a:extLst>
                    <a:ext uri="{9D8B030D-6E8A-4147-A177-3AD203B41FA5}">
                      <a16:colId xmlns:a16="http://schemas.microsoft.com/office/drawing/2014/main" val="670224747"/>
                    </a:ext>
                  </a:extLst>
                </a:gridCol>
                <a:gridCol w="820477">
                  <a:extLst>
                    <a:ext uri="{9D8B030D-6E8A-4147-A177-3AD203B41FA5}">
                      <a16:colId xmlns:a16="http://schemas.microsoft.com/office/drawing/2014/main" val="2178272125"/>
                    </a:ext>
                  </a:extLst>
                </a:gridCol>
              </a:tblGrid>
              <a:tr h="305150">
                <a:tc>
                  <a:txBody>
                    <a:bodyPr/>
                    <a:lstStyle/>
                    <a:p>
                      <a:pPr algn="l" fontAlgn="b"/>
                      <a:r>
                        <a:rPr lang="en-US" sz="1000" u="none" strike="noStrike">
                          <a:effectLst/>
                        </a:rPr>
                        <a:t>Initiative/Action Item</a:t>
                      </a:r>
                      <a:endParaRPr lang="en-US" sz="1000" b="1"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Short Term</a:t>
                      </a:r>
                      <a:endParaRPr lang="en-US" sz="1000" b="1"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Long Term</a:t>
                      </a:r>
                      <a:endParaRPr lang="en-US" sz="1000" b="1"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1"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Higher Priority</a:t>
                      </a:r>
                      <a:endParaRPr lang="en-US" sz="1000" b="1"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Lower Priority</a:t>
                      </a:r>
                      <a:endParaRPr lang="en-US" sz="1000" b="1"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2010805667"/>
                  </a:ext>
                </a:extLst>
              </a:tr>
              <a:tr h="168591">
                <a:tc>
                  <a:txBody>
                    <a:bodyPr/>
                    <a:lstStyle/>
                    <a:p>
                      <a:pPr algn="l" fontAlgn="ctr"/>
                      <a:r>
                        <a:rPr lang="en-US" sz="1000" u="none" strike="noStrike">
                          <a:effectLst/>
                        </a:rPr>
                        <a:t>DEI statement/mission (and posted on website)</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469363747"/>
                  </a:ext>
                </a:extLst>
              </a:tr>
              <a:tr h="168591">
                <a:tc>
                  <a:txBody>
                    <a:bodyPr/>
                    <a:lstStyle/>
                    <a:p>
                      <a:pPr algn="l" fontAlgn="ctr"/>
                      <a:r>
                        <a:rPr lang="en-US" sz="1000" u="none" strike="noStrike">
                          <a:effectLst/>
                        </a:rPr>
                        <a:t>Bathroom Gender Labels</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 </a:t>
                      </a:r>
                      <a:endParaRPr lang="en-US" sz="1000" b="0" i="0" u="none" strike="noStrike">
                        <a:solidFill>
                          <a:srgbClr val="FF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993967498"/>
                  </a:ext>
                </a:extLst>
              </a:tr>
              <a:tr h="168591">
                <a:tc>
                  <a:txBody>
                    <a:bodyPr/>
                    <a:lstStyle/>
                    <a:p>
                      <a:pPr algn="l" fontAlgn="ctr"/>
                      <a:r>
                        <a:rPr lang="en-US" sz="1000" u="none" strike="noStrike">
                          <a:effectLst/>
                        </a:rPr>
                        <a:t>Office culture: artwork, signage, messaging about empathy, respect, etc. </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3298668340"/>
                  </a:ext>
                </a:extLst>
              </a:tr>
              <a:tr h="168591">
                <a:tc>
                  <a:txBody>
                    <a:bodyPr/>
                    <a:lstStyle/>
                    <a:p>
                      <a:pPr algn="l" fontAlgn="ctr"/>
                      <a:r>
                        <a:rPr lang="en-US" sz="1000" u="none" strike="noStrike">
                          <a:effectLst/>
                        </a:rPr>
                        <a:t>Pronouns</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3348206661"/>
                  </a:ext>
                </a:extLst>
              </a:tr>
              <a:tr h="168591">
                <a:tc>
                  <a:txBody>
                    <a:bodyPr/>
                    <a:lstStyle/>
                    <a:p>
                      <a:pPr algn="l" fontAlgn="ctr"/>
                      <a:r>
                        <a:rPr lang="en-US" sz="1000" u="none" strike="noStrike">
                          <a:effectLst/>
                        </a:rPr>
                        <a:t>Onboarding process </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ctr"/>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ctr"/>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ctr"/>
                </a:tc>
                <a:extLst>
                  <a:ext uri="{0D108BD9-81ED-4DB2-BD59-A6C34878D82A}">
                    <a16:rowId xmlns:a16="http://schemas.microsoft.com/office/drawing/2014/main" val="3803455460"/>
                  </a:ext>
                </a:extLst>
              </a:tr>
              <a:tr h="168591">
                <a:tc>
                  <a:txBody>
                    <a:bodyPr/>
                    <a:lstStyle/>
                    <a:p>
                      <a:pPr algn="l" fontAlgn="ctr"/>
                      <a:r>
                        <a:rPr lang="en-US" sz="1000" u="none" strike="noStrike">
                          <a:effectLst/>
                        </a:rPr>
                        <a:t>Management team training</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2575582000"/>
                  </a:ext>
                </a:extLst>
              </a:tr>
              <a:tr h="168591">
                <a:tc>
                  <a:txBody>
                    <a:bodyPr/>
                    <a:lstStyle/>
                    <a:p>
                      <a:pPr algn="l" fontAlgn="ctr"/>
                      <a:r>
                        <a:rPr lang="en-US" sz="600" u="none" strike="noStrike">
                          <a:effectLst/>
                        </a:rPr>
                        <a:t> </a:t>
                      </a:r>
                      <a:r>
                        <a:rPr lang="en-US" sz="1000" u="none" strike="noStrike">
                          <a:effectLst/>
                        </a:rPr>
                        <a:t>Bi-annual all staff training</a:t>
                      </a:r>
                      <a:endParaRPr lang="en-US" sz="6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2755810015"/>
                  </a:ext>
                </a:extLst>
              </a:tr>
              <a:tr h="168591">
                <a:tc>
                  <a:txBody>
                    <a:bodyPr/>
                    <a:lstStyle/>
                    <a:p>
                      <a:pPr algn="l" fontAlgn="ctr"/>
                      <a:r>
                        <a:rPr lang="en-US" sz="900" u="none" strike="noStrike">
                          <a:effectLst/>
                        </a:rPr>
                        <a:t>Board Training</a:t>
                      </a:r>
                      <a:endParaRPr lang="en-US" sz="9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365019544"/>
                  </a:ext>
                </a:extLst>
              </a:tr>
              <a:tr h="168591">
                <a:tc>
                  <a:txBody>
                    <a:bodyPr/>
                    <a:lstStyle/>
                    <a:p>
                      <a:pPr algn="l" fontAlgn="ctr"/>
                      <a:r>
                        <a:rPr lang="en-US" sz="1000" u="none" strike="noStrike">
                          <a:effectLst/>
                        </a:rPr>
                        <a:t>Article in Monthly Newsletter- Plan out topics</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869880199"/>
                  </a:ext>
                </a:extLst>
              </a:tr>
              <a:tr h="168591">
                <a:tc>
                  <a:txBody>
                    <a:bodyPr/>
                    <a:lstStyle/>
                    <a:p>
                      <a:pPr algn="l" fontAlgn="ctr"/>
                      <a:r>
                        <a:rPr lang="en-US" sz="600" u="none" strike="noStrike">
                          <a:effectLst/>
                        </a:rPr>
                        <a:t> </a:t>
                      </a:r>
                      <a:r>
                        <a:rPr lang="en-US" sz="1000" u="none" strike="noStrike">
                          <a:effectLst/>
                        </a:rPr>
                        <a:t>What are we doing to attract diverse candidates for open positions? </a:t>
                      </a:r>
                      <a:endParaRPr lang="en-US" sz="6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091222129"/>
                  </a:ext>
                </a:extLst>
              </a:tr>
              <a:tr h="168591">
                <a:tc>
                  <a:txBody>
                    <a:bodyPr/>
                    <a:lstStyle/>
                    <a:p>
                      <a:pPr algn="l" fontAlgn="ctr"/>
                      <a:r>
                        <a:rPr lang="en-US" sz="1000" u="none" strike="noStrike">
                          <a:effectLst/>
                        </a:rPr>
                        <a:t>What job boards are we posting to? </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810549622"/>
                  </a:ext>
                </a:extLst>
              </a:tr>
              <a:tr h="168591">
                <a:tc>
                  <a:txBody>
                    <a:bodyPr/>
                    <a:lstStyle/>
                    <a:p>
                      <a:pPr algn="l" fontAlgn="ctr"/>
                      <a:r>
                        <a:rPr lang="en-US" sz="1000" u="none" strike="noStrike">
                          <a:effectLst/>
                        </a:rPr>
                        <a:t>Anything on our website about our commitment to diversity?</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3942468794"/>
                  </a:ext>
                </a:extLst>
              </a:tr>
              <a:tr h="168591">
                <a:tc>
                  <a:txBody>
                    <a:bodyPr/>
                    <a:lstStyle/>
                    <a:p>
                      <a:pPr algn="l" fontAlgn="ctr"/>
                      <a:r>
                        <a:rPr lang="en-US" sz="1000" u="none" strike="noStrike">
                          <a:effectLst/>
                        </a:rPr>
                        <a:t>Review of employee handbook from a diversity and inclusion lens</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3453955105"/>
                  </a:ext>
                </a:extLst>
              </a:tr>
              <a:tr h="168591">
                <a:tc>
                  <a:txBody>
                    <a:bodyPr/>
                    <a:lstStyle/>
                    <a:p>
                      <a:pPr algn="l" fontAlgn="ctr"/>
                      <a:r>
                        <a:rPr lang="en-US" sz="1000" u="none" strike="noStrike">
                          <a:effectLst/>
                        </a:rPr>
                        <a:t>Review job postings for DEI language</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281477892"/>
                  </a:ext>
                </a:extLst>
              </a:tr>
              <a:tr h="168591">
                <a:tc>
                  <a:txBody>
                    <a:bodyPr/>
                    <a:lstStyle/>
                    <a:p>
                      <a:pPr algn="l" fontAlgn="ctr"/>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626266363"/>
                  </a:ext>
                </a:extLst>
              </a:tr>
              <a:tr h="168591">
                <a:tc gridSpan="6">
                  <a:txBody>
                    <a:bodyPr/>
                    <a:lstStyle/>
                    <a:p>
                      <a:pPr algn="l" fontAlgn="ctr"/>
                      <a:r>
                        <a:rPr lang="en-US" sz="1000" u="none" strike="noStrike">
                          <a:effectLst/>
                        </a:rPr>
                        <a:t>Marketing</a:t>
                      </a:r>
                      <a:endParaRPr lang="en-US" sz="1000" b="1" i="0" u="none" strike="noStrike">
                        <a:solidFill>
                          <a:srgbClr val="000000"/>
                        </a:solidFill>
                        <a:effectLst/>
                        <a:latin typeface="Calibri" panose="020F0502020204030204" pitchFamily="34" charset="0"/>
                      </a:endParaRPr>
                    </a:p>
                  </a:txBody>
                  <a:tcPr marL="8430" marR="8430" marT="843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0800578"/>
                  </a:ext>
                </a:extLst>
              </a:tr>
              <a:tr h="168591">
                <a:tc>
                  <a:txBody>
                    <a:bodyPr/>
                    <a:lstStyle/>
                    <a:p>
                      <a:pPr algn="l" fontAlgn="ctr"/>
                      <a:r>
                        <a:rPr lang="en-US" sz="1000" u="none" strike="noStrike">
                          <a:effectLst/>
                        </a:rPr>
                        <a:t>Website and Materials Audit</a:t>
                      </a:r>
                      <a:endParaRPr lang="en-US" sz="1000" b="0" i="0" u="none" strike="noStrike">
                        <a:solidFill>
                          <a:srgbClr val="000000"/>
                        </a:solidFill>
                        <a:effectLst/>
                        <a:latin typeface="Calibri" panose="020F0502020204030204" pitchFamily="34" charset="0"/>
                      </a:endParaRPr>
                    </a:p>
                  </a:txBody>
                  <a:tcPr marL="8430" marR="8430" marT="8430" marB="0" anchor="ctr"/>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937881114"/>
                  </a:ext>
                </a:extLst>
              </a:tr>
              <a:tr h="168591">
                <a:tc>
                  <a:txBody>
                    <a:bodyPr/>
                    <a:lstStyle/>
                    <a:p>
                      <a:pPr algn="l" fontAlgn="b"/>
                      <a:r>
                        <a:rPr lang="en-US" sz="1000" u="none" strike="noStrike">
                          <a:effectLst/>
                        </a:rPr>
                        <a:t>Multi-lingual materials in-print and online</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346845381"/>
                  </a:ext>
                </a:extLst>
              </a:tr>
              <a:tr h="168591">
                <a:tc>
                  <a:txBody>
                    <a:bodyPr/>
                    <a:lstStyle/>
                    <a:p>
                      <a:pPr algn="l" fontAlgn="b"/>
                      <a:r>
                        <a:rPr lang="en-US" sz="1000" u="none" strike="noStrike">
                          <a:effectLst/>
                        </a:rPr>
                        <a:t>Diversity in groups represented in our marketing materials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287979628"/>
                  </a:ext>
                </a:extLst>
              </a:tr>
              <a:tr h="168591">
                <a:tc>
                  <a:txBody>
                    <a:bodyPr/>
                    <a:lstStyle/>
                    <a:p>
                      <a:pPr algn="l" fontAlgn="b"/>
                      <a:r>
                        <a:rPr lang="en-US" sz="1000" u="none" strike="noStrike">
                          <a:effectLst/>
                        </a:rPr>
                        <a:t>Be intentional about posting stories of minorities on social media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X</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ctr"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612151375"/>
                  </a:ext>
                </a:extLst>
              </a:tr>
              <a:tr h="168591">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714285875"/>
                  </a:ext>
                </a:extLst>
              </a:tr>
              <a:tr h="168591">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390530803"/>
                  </a:ext>
                </a:extLst>
              </a:tr>
              <a:tr h="168591">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798558267"/>
                  </a:ext>
                </a:extLst>
              </a:tr>
              <a:tr h="168591">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a:effectLst/>
                        </a:rPr>
                        <a:t> </a:t>
                      </a:r>
                      <a:endParaRPr lang="en-US" sz="1000" b="0" i="0" u="none" strike="noStrike">
                        <a:solidFill>
                          <a:srgbClr val="000000"/>
                        </a:solidFill>
                        <a:effectLst/>
                        <a:latin typeface="Calibri" panose="020F0502020204030204" pitchFamily="34" charset="0"/>
                      </a:endParaRPr>
                    </a:p>
                  </a:txBody>
                  <a:tcPr marL="8430" marR="8430" marT="8430" marB="0" anchor="b"/>
                </a:tc>
                <a:tc>
                  <a:txBody>
                    <a:bodyPr/>
                    <a:lstStyle/>
                    <a:p>
                      <a:pPr algn="l" fontAlgn="b"/>
                      <a:r>
                        <a:rPr lang="en-US" sz="1000" u="none" strike="noStrike" dirty="0">
                          <a:effectLst/>
                        </a:rPr>
                        <a:t> </a:t>
                      </a:r>
                      <a:endParaRPr lang="en-US" sz="1000" b="0" i="0" u="none" strike="noStrike" dirty="0">
                        <a:solidFill>
                          <a:srgbClr val="000000"/>
                        </a:solidFill>
                        <a:effectLst/>
                        <a:latin typeface="Calibri" panose="020F0502020204030204" pitchFamily="34" charset="0"/>
                      </a:endParaRPr>
                    </a:p>
                  </a:txBody>
                  <a:tcPr marL="8430" marR="8430" marT="8430" marB="0" anchor="b"/>
                </a:tc>
                <a:extLst>
                  <a:ext uri="{0D108BD9-81ED-4DB2-BD59-A6C34878D82A}">
                    <a16:rowId xmlns:a16="http://schemas.microsoft.com/office/drawing/2014/main" val="1025598154"/>
                  </a:ext>
                </a:extLst>
              </a:tr>
            </a:tbl>
          </a:graphicData>
        </a:graphic>
      </p:graphicFrame>
      <p:pic>
        <p:nvPicPr>
          <p:cNvPr id="8" name="Picture 7">
            <a:extLst>
              <a:ext uri="{FF2B5EF4-FFF2-40B4-BE49-F238E27FC236}">
                <a16:creationId xmlns:a16="http://schemas.microsoft.com/office/drawing/2014/main" id="{00523E54-27AE-4481-8B72-9F9E7916AF2D}"/>
              </a:ext>
            </a:extLst>
          </p:cNvPr>
          <p:cNvPicPr>
            <a:picLocks noChangeAspect="1"/>
          </p:cNvPicPr>
          <p:nvPr/>
        </p:nvPicPr>
        <p:blipFill>
          <a:blip r:embed="rId3"/>
          <a:stretch>
            <a:fillRect/>
          </a:stretch>
        </p:blipFill>
        <p:spPr>
          <a:xfrm>
            <a:off x="9429007" y="5372179"/>
            <a:ext cx="2305795" cy="1228188"/>
          </a:xfrm>
          <a:prstGeom prst="rect">
            <a:avLst/>
          </a:prstGeom>
        </p:spPr>
      </p:pic>
    </p:spTree>
    <p:extLst>
      <p:ext uri="{BB962C8B-B14F-4D97-AF65-F5344CB8AC3E}">
        <p14:creationId xmlns:p14="http://schemas.microsoft.com/office/powerpoint/2010/main" val="755169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A00267-2FCF-469A-ABA7-909BF833B1E6}"/>
              </a:ext>
            </a:extLst>
          </p:cNvPr>
          <p:cNvSpPr>
            <a:spLocks noGrp="1"/>
          </p:cNvSpPr>
          <p:nvPr>
            <p:ph type="body" sz="quarter" idx="16"/>
          </p:nvPr>
        </p:nvSpPr>
        <p:spPr/>
        <p:txBody>
          <a:bodyPr/>
          <a:lstStyle/>
          <a:p>
            <a:r>
              <a:rPr lang="en-US" dirty="0"/>
              <a:t>Inclusive Artwork Around the Offices</a:t>
            </a:r>
          </a:p>
        </p:txBody>
      </p:sp>
      <p:sp>
        <p:nvSpPr>
          <p:cNvPr id="3" name="Text Placeholder 2">
            <a:extLst>
              <a:ext uri="{FF2B5EF4-FFF2-40B4-BE49-F238E27FC236}">
                <a16:creationId xmlns:a16="http://schemas.microsoft.com/office/drawing/2014/main" id="{C9E29E88-83E7-4E5F-893D-FB22719F074E}"/>
              </a:ext>
            </a:extLst>
          </p:cNvPr>
          <p:cNvSpPr>
            <a:spLocks noGrp="1"/>
          </p:cNvSpPr>
          <p:nvPr>
            <p:ph type="body" sz="half" idx="17"/>
          </p:nvPr>
        </p:nvSpPr>
        <p:spPr>
          <a:xfrm>
            <a:off x="451009" y="1896546"/>
            <a:ext cx="4109116" cy="1532454"/>
          </a:xfrm>
        </p:spPr>
        <p:txBody>
          <a:bodyPr/>
          <a:lstStyle/>
          <a:p>
            <a:endParaRPr lang="en-US" dirty="0"/>
          </a:p>
        </p:txBody>
      </p:sp>
      <p:pic>
        <p:nvPicPr>
          <p:cNvPr id="4" name="Picture 3" descr="How to foster a diverse workplace">
            <a:extLst>
              <a:ext uri="{FF2B5EF4-FFF2-40B4-BE49-F238E27FC236}">
                <a16:creationId xmlns:a16="http://schemas.microsoft.com/office/drawing/2014/main" id="{F4C1DC4A-6AB6-4FE3-8BFC-63E8637557D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10" y="1896547"/>
            <a:ext cx="4631630" cy="2046061"/>
          </a:xfrm>
          <a:prstGeom prst="rect">
            <a:avLst/>
          </a:prstGeom>
          <a:noFill/>
          <a:ln>
            <a:noFill/>
          </a:ln>
        </p:spPr>
      </p:pic>
      <p:pic>
        <p:nvPicPr>
          <p:cNvPr id="5" name="Picture 4" descr="Need for workplace diversity: Challenges in Indian organisations -  Education Today News">
            <a:extLst>
              <a:ext uri="{FF2B5EF4-FFF2-40B4-BE49-F238E27FC236}">
                <a16:creationId xmlns:a16="http://schemas.microsoft.com/office/drawing/2014/main" id="{B6E7C1EE-B898-4044-BFEA-2D5570101E8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889663" y="4114184"/>
            <a:ext cx="5422076" cy="2299951"/>
          </a:xfrm>
          <a:prstGeom prst="rect">
            <a:avLst/>
          </a:prstGeom>
          <a:noFill/>
          <a:ln>
            <a:noFill/>
          </a:ln>
        </p:spPr>
      </p:pic>
      <p:pic>
        <p:nvPicPr>
          <p:cNvPr id="6" name="Picture 5" descr="Four steps to becoming a diversity and inclusion advocate in your workplace  | PBA">
            <a:extLst>
              <a:ext uri="{FF2B5EF4-FFF2-40B4-BE49-F238E27FC236}">
                <a16:creationId xmlns:a16="http://schemas.microsoft.com/office/drawing/2014/main" id="{171F37B5-2226-49AB-9596-2FDBF4C4D9D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01146" y="1814233"/>
            <a:ext cx="4416631" cy="2299951"/>
          </a:xfrm>
          <a:prstGeom prst="rect">
            <a:avLst/>
          </a:prstGeom>
          <a:noFill/>
          <a:ln>
            <a:noFill/>
          </a:ln>
        </p:spPr>
      </p:pic>
      <p:pic>
        <p:nvPicPr>
          <p:cNvPr id="7" name="Picture 6">
            <a:extLst>
              <a:ext uri="{FF2B5EF4-FFF2-40B4-BE49-F238E27FC236}">
                <a16:creationId xmlns:a16="http://schemas.microsoft.com/office/drawing/2014/main" id="{0782EED9-8980-46FB-85F4-5210F2B8A111}"/>
              </a:ext>
            </a:extLst>
          </p:cNvPr>
          <p:cNvPicPr>
            <a:picLocks noChangeAspect="1"/>
          </p:cNvPicPr>
          <p:nvPr/>
        </p:nvPicPr>
        <p:blipFill>
          <a:blip r:embed="rId6"/>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1657357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A5608-AE23-DE02-FAE0-5313B6800178}"/>
              </a:ext>
            </a:extLst>
          </p:cNvPr>
          <p:cNvSpPr>
            <a:spLocks noGrp="1"/>
          </p:cNvSpPr>
          <p:nvPr>
            <p:ph type="body" sz="quarter" idx="16"/>
          </p:nvPr>
        </p:nvSpPr>
        <p:spPr/>
        <p:txBody>
          <a:bodyPr/>
          <a:lstStyle/>
          <a:p>
            <a:r>
              <a:rPr lang="en-US" dirty="0"/>
              <a:t>Polling Question</a:t>
            </a:r>
          </a:p>
        </p:txBody>
      </p:sp>
      <p:sp>
        <p:nvSpPr>
          <p:cNvPr id="3" name="Text Placeholder 2">
            <a:extLst>
              <a:ext uri="{FF2B5EF4-FFF2-40B4-BE49-F238E27FC236}">
                <a16:creationId xmlns:a16="http://schemas.microsoft.com/office/drawing/2014/main" id="{277D9435-B9A6-21FB-7187-7BCB2E74E165}"/>
              </a:ext>
            </a:extLst>
          </p:cNvPr>
          <p:cNvSpPr>
            <a:spLocks noGrp="1"/>
          </p:cNvSpPr>
          <p:nvPr>
            <p:ph type="body" sz="half" idx="17"/>
          </p:nvPr>
        </p:nvSpPr>
        <p:spPr>
          <a:xfrm>
            <a:off x="451009" y="1896546"/>
            <a:ext cx="9073330" cy="1480340"/>
          </a:xfrm>
        </p:spPr>
        <p:txBody>
          <a:bodyPr/>
          <a:lstStyle/>
          <a:p>
            <a:r>
              <a:rPr lang="en-US" b="0" i="0" dirty="0">
                <a:solidFill>
                  <a:srgbClr val="000000"/>
                </a:solidFill>
                <a:effectLst/>
                <a:latin typeface="Calibri" panose="020F0502020204030204" pitchFamily="34" charset="0"/>
              </a:rPr>
              <a:t>Have you received training on conscious bias or diversity and inclusion?</a:t>
            </a:r>
          </a:p>
          <a:p>
            <a:r>
              <a:rPr lang="en-US" dirty="0">
                <a:latin typeface="Calibri" panose="020F0502020204030204" pitchFamily="34" charset="0"/>
              </a:rPr>
              <a:t>Yes</a:t>
            </a:r>
          </a:p>
          <a:p>
            <a:r>
              <a:rPr lang="en-US" dirty="0">
                <a:latin typeface="Calibri" panose="020F0502020204030204" pitchFamily="34" charset="0"/>
              </a:rPr>
              <a:t>No</a:t>
            </a:r>
            <a:endParaRPr lang="en-US" dirty="0"/>
          </a:p>
        </p:txBody>
      </p:sp>
    </p:spTree>
    <p:extLst>
      <p:ext uri="{BB962C8B-B14F-4D97-AF65-F5344CB8AC3E}">
        <p14:creationId xmlns:p14="http://schemas.microsoft.com/office/powerpoint/2010/main" val="4107272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B4F91C-7787-4B75-90D3-9C17E67C27F1}"/>
              </a:ext>
            </a:extLst>
          </p:cNvPr>
          <p:cNvSpPr>
            <a:spLocks noGrp="1"/>
          </p:cNvSpPr>
          <p:nvPr>
            <p:ph type="body" sz="quarter" idx="16"/>
          </p:nvPr>
        </p:nvSpPr>
        <p:spPr/>
        <p:txBody>
          <a:bodyPr/>
          <a:lstStyle/>
          <a:p>
            <a:r>
              <a:rPr lang="en-US" dirty="0"/>
              <a:t>Intervention and Implementation	</a:t>
            </a:r>
          </a:p>
        </p:txBody>
      </p:sp>
      <p:sp>
        <p:nvSpPr>
          <p:cNvPr id="3" name="Text Placeholder 2">
            <a:extLst>
              <a:ext uri="{FF2B5EF4-FFF2-40B4-BE49-F238E27FC236}">
                <a16:creationId xmlns:a16="http://schemas.microsoft.com/office/drawing/2014/main" id="{0FFF2BF0-D917-4E3D-B793-4C78C806DBB6}"/>
              </a:ext>
            </a:extLst>
          </p:cNvPr>
          <p:cNvSpPr>
            <a:spLocks noGrp="1"/>
          </p:cNvSpPr>
          <p:nvPr>
            <p:ph type="body" sz="half" idx="17"/>
          </p:nvPr>
        </p:nvSpPr>
        <p:spPr>
          <a:xfrm>
            <a:off x="451009" y="1896546"/>
            <a:ext cx="9073330" cy="3352647"/>
          </a:xfrm>
        </p:spPr>
        <p:txBody>
          <a:bodyPr/>
          <a:lstStyle/>
          <a:p>
            <a:pPr marL="342900" indent="-342900">
              <a:buFont typeface="Arial" panose="020B0604020202020204" pitchFamily="34" charset="0"/>
              <a:buChar char="•"/>
            </a:pPr>
            <a:r>
              <a:rPr lang="en-US" dirty="0"/>
              <a:t>We participated in a program funded by The United Way to collaborate with Spalding University to review our hiring practices, policies and procedures, and the work the committee was doing. This was a year long program. We completed a self-assessment tool, and they provided feedback on areas we could improve. In the end, they determined our proactive efforts were exceptional and provided some resources to help us continue to meet our goals.</a:t>
            </a:r>
          </a:p>
        </p:txBody>
      </p:sp>
      <p:pic>
        <p:nvPicPr>
          <p:cNvPr id="4" name="Picture 3">
            <a:extLst>
              <a:ext uri="{FF2B5EF4-FFF2-40B4-BE49-F238E27FC236}">
                <a16:creationId xmlns:a16="http://schemas.microsoft.com/office/drawing/2014/main" id="{B6CC4BC8-7157-45CD-8E21-0DC4B92AE559}"/>
              </a:ext>
            </a:extLst>
          </p:cNvPr>
          <p:cNvPicPr>
            <a:picLocks noChangeAspect="1"/>
          </p:cNvPicPr>
          <p:nvPr/>
        </p:nvPicPr>
        <p:blipFill>
          <a:blip r:embed="rId2"/>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2025473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C6459D-FAD0-478A-8E82-87EDC4BA680E}"/>
              </a:ext>
            </a:extLst>
          </p:cNvPr>
          <p:cNvSpPr>
            <a:spLocks noGrp="1"/>
          </p:cNvSpPr>
          <p:nvPr>
            <p:ph type="body" sz="quarter" idx="16"/>
          </p:nvPr>
        </p:nvSpPr>
        <p:spPr/>
        <p:txBody>
          <a:bodyPr/>
          <a:lstStyle/>
          <a:p>
            <a:r>
              <a:rPr lang="en-US" dirty="0"/>
              <a:t>Intervention and Implementation	</a:t>
            </a:r>
          </a:p>
        </p:txBody>
      </p:sp>
      <p:sp>
        <p:nvSpPr>
          <p:cNvPr id="3" name="Text Placeholder 2">
            <a:extLst>
              <a:ext uri="{FF2B5EF4-FFF2-40B4-BE49-F238E27FC236}">
                <a16:creationId xmlns:a16="http://schemas.microsoft.com/office/drawing/2014/main" id="{62D07172-47EA-4B74-B54D-C7992B824451}"/>
              </a:ext>
            </a:extLst>
          </p:cNvPr>
          <p:cNvSpPr>
            <a:spLocks noGrp="1"/>
          </p:cNvSpPr>
          <p:nvPr>
            <p:ph type="body" sz="half" idx="17"/>
          </p:nvPr>
        </p:nvSpPr>
        <p:spPr>
          <a:xfrm>
            <a:off x="451009" y="1896546"/>
            <a:ext cx="9073330" cy="4667430"/>
          </a:xfrm>
        </p:spPr>
        <p:txBody>
          <a:bodyPr/>
          <a:lstStyle/>
          <a:p>
            <a:pPr marL="342900" indent="-342900">
              <a:buFont typeface="Arial" panose="020B0604020202020204" pitchFamily="34" charset="0"/>
              <a:buChar char="•"/>
            </a:pPr>
            <a:r>
              <a:rPr lang="en-US" sz="1800" dirty="0"/>
              <a:t>To ensure our clients were included in our efforts, we made sure our website and materials were available in multiple languages. We also signed contracts with interpreter services, which include ASL.</a:t>
            </a:r>
          </a:p>
          <a:p>
            <a:pPr marL="342900" indent="-342900">
              <a:buFont typeface="Arial" panose="020B0604020202020204" pitchFamily="34" charset="0"/>
              <a:buChar char="•"/>
            </a:pPr>
            <a:r>
              <a:rPr lang="en-US" sz="1800" dirty="0"/>
              <a:t>We have hired case managers that are multi-lingual.</a:t>
            </a:r>
          </a:p>
          <a:p>
            <a:pPr marL="342900" indent="-342900">
              <a:buFont typeface="Arial" panose="020B0604020202020204" pitchFamily="34" charset="0"/>
              <a:buChar char="•"/>
            </a:pPr>
            <a:r>
              <a:rPr lang="en-US" sz="1800" dirty="0"/>
              <a:t>Committee members have attended ongoing trainings to further their DEI knowledge and we have had DEI speakers at our full-staff meetings.</a:t>
            </a:r>
          </a:p>
          <a:p>
            <a:pPr marL="342900" indent="-342900">
              <a:buFont typeface="Arial" panose="020B0604020202020204" pitchFamily="34" charset="0"/>
              <a:buChar char="•"/>
            </a:pPr>
            <a:r>
              <a:rPr lang="en-US" sz="1800" dirty="0"/>
              <a:t>The committee completes monthly educational articles on DEI topics and those are published to our outreach materials, which go to staff and the community. </a:t>
            </a:r>
          </a:p>
          <a:p>
            <a:pPr marL="342900" indent="-342900">
              <a:buFont typeface="Arial" panose="020B0604020202020204" pitchFamily="34" charset="0"/>
              <a:buChar char="•"/>
            </a:pPr>
            <a:r>
              <a:rPr lang="en-US" sz="1800" dirty="0"/>
              <a:t>The committee created a vision and mission statement, which was added to our website.</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p:txBody>
      </p:sp>
      <p:pic>
        <p:nvPicPr>
          <p:cNvPr id="4" name="Picture 3">
            <a:extLst>
              <a:ext uri="{FF2B5EF4-FFF2-40B4-BE49-F238E27FC236}">
                <a16:creationId xmlns:a16="http://schemas.microsoft.com/office/drawing/2014/main" id="{E30ACBC9-84E1-4F1C-9B66-8EB09A448140}"/>
              </a:ext>
            </a:extLst>
          </p:cNvPr>
          <p:cNvPicPr>
            <a:picLocks noChangeAspect="1"/>
          </p:cNvPicPr>
          <p:nvPr/>
        </p:nvPicPr>
        <p:blipFill>
          <a:blip r:embed="rId2"/>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2083562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DAF58D-1A4E-3C03-1C12-24D1A81B3901}"/>
              </a:ext>
            </a:extLst>
          </p:cNvPr>
          <p:cNvSpPr>
            <a:spLocks noGrp="1"/>
          </p:cNvSpPr>
          <p:nvPr>
            <p:ph type="body" sz="quarter" idx="16"/>
          </p:nvPr>
        </p:nvSpPr>
        <p:spPr/>
        <p:txBody>
          <a:bodyPr/>
          <a:lstStyle/>
          <a:p>
            <a:r>
              <a:rPr lang="en-US" dirty="0"/>
              <a:t>Polling Question</a:t>
            </a:r>
          </a:p>
        </p:txBody>
      </p:sp>
      <p:sp>
        <p:nvSpPr>
          <p:cNvPr id="3" name="Text Placeholder 2">
            <a:extLst>
              <a:ext uri="{FF2B5EF4-FFF2-40B4-BE49-F238E27FC236}">
                <a16:creationId xmlns:a16="http://schemas.microsoft.com/office/drawing/2014/main" id="{BF1086BA-DF79-48B5-F7BF-73C1217A4910}"/>
              </a:ext>
            </a:extLst>
          </p:cNvPr>
          <p:cNvSpPr>
            <a:spLocks noGrp="1"/>
          </p:cNvSpPr>
          <p:nvPr>
            <p:ph type="body" sz="half" idx="17"/>
          </p:nvPr>
        </p:nvSpPr>
        <p:spPr>
          <a:xfrm>
            <a:off x="451009" y="1896546"/>
            <a:ext cx="9073330" cy="1890708"/>
          </a:xfrm>
        </p:spPr>
        <p:txBody>
          <a:bodyPr/>
          <a:lstStyle/>
          <a:p>
            <a:r>
              <a:rPr lang="en-US" dirty="0"/>
              <a:t>Are there visible role models within the organization that you can relate to?</a:t>
            </a:r>
          </a:p>
          <a:p>
            <a:r>
              <a:rPr lang="en-US" dirty="0"/>
              <a:t>Yes </a:t>
            </a:r>
          </a:p>
          <a:p>
            <a:r>
              <a:rPr lang="en-US" dirty="0"/>
              <a:t>No</a:t>
            </a:r>
          </a:p>
        </p:txBody>
      </p:sp>
    </p:spTree>
    <p:extLst>
      <p:ext uri="{BB962C8B-B14F-4D97-AF65-F5344CB8AC3E}">
        <p14:creationId xmlns:p14="http://schemas.microsoft.com/office/powerpoint/2010/main" val="3568415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94D1A-5018-FB4C-82AF-9D5FD6592BD9}"/>
              </a:ext>
            </a:extLst>
          </p:cNvPr>
          <p:cNvSpPr>
            <a:spLocks noGrp="1"/>
          </p:cNvSpPr>
          <p:nvPr>
            <p:ph type="body" sz="quarter" idx="16"/>
          </p:nvPr>
        </p:nvSpPr>
        <p:spPr/>
        <p:txBody>
          <a:bodyPr/>
          <a:lstStyle/>
          <a:p>
            <a:r>
              <a:rPr lang="en-US" dirty="0"/>
              <a:t>Barriers and Challenges</a:t>
            </a:r>
          </a:p>
        </p:txBody>
      </p:sp>
      <p:sp>
        <p:nvSpPr>
          <p:cNvPr id="3" name="Text Placeholder 2">
            <a:extLst>
              <a:ext uri="{FF2B5EF4-FFF2-40B4-BE49-F238E27FC236}">
                <a16:creationId xmlns:a16="http://schemas.microsoft.com/office/drawing/2014/main" id="{A8112A1D-AB28-6E6A-2821-5F555DD76F0A}"/>
              </a:ext>
            </a:extLst>
          </p:cNvPr>
          <p:cNvSpPr>
            <a:spLocks noGrp="1"/>
          </p:cNvSpPr>
          <p:nvPr>
            <p:ph type="body" sz="half" idx="17"/>
          </p:nvPr>
        </p:nvSpPr>
        <p:spPr>
          <a:xfrm>
            <a:off x="451009" y="1896546"/>
            <a:ext cx="9073330" cy="3121815"/>
          </a:xfrm>
        </p:spPr>
        <p:txBody>
          <a:bodyPr/>
          <a:lstStyle/>
          <a:p>
            <a:pPr marL="342900" indent="-342900">
              <a:buFont typeface="Arial" panose="020B0604020202020204" pitchFamily="34" charset="0"/>
              <a:buChar char="•"/>
            </a:pPr>
            <a:r>
              <a:rPr lang="en-US" dirty="0"/>
              <a:t>A barrier in the beginning was lack of diversity in our committee. </a:t>
            </a:r>
          </a:p>
          <a:p>
            <a:pPr marL="342900" indent="-342900">
              <a:buFont typeface="Arial" panose="020B0604020202020204" pitchFamily="34" charset="0"/>
              <a:buChar char="•"/>
            </a:pPr>
            <a:r>
              <a:rPr lang="en-US" dirty="0"/>
              <a:t>As a newly funded committee there was a lack of funding for more ambitious goals, such as agency-wide DEI trainings.</a:t>
            </a:r>
          </a:p>
          <a:p>
            <a:pPr marL="342900" indent="-342900">
              <a:buFont typeface="Arial" panose="020B0604020202020204" pitchFamily="34" charset="0"/>
              <a:buChar char="•"/>
            </a:pPr>
            <a:r>
              <a:rPr lang="en-US" dirty="0"/>
              <a:t>Lack of involvement in the committee and suggestions from staff outside of the committee. (Upon formation, the committee only had 6 members.)</a:t>
            </a:r>
          </a:p>
        </p:txBody>
      </p:sp>
      <p:pic>
        <p:nvPicPr>
          <p:cNvPr id="4" name="Picture 3">
            <a:extLst>
              <a:ext uri="{FF2B5EF4-FFF2-40B4-BE49-F238E27FC236}">
                <a16:creationId xmlns:a16="http://schemas.microsoft.com/office/drawing/2014/main" id="{F066443F-7E28-4A3C-9149-65BD6B2B50EA}"/>
              </a:ext>
            </a:extLst>
          </p:cNvPr>
          <p:cNvPicPr>
            <a:picLocks noChangeAspect="1"/>
          </p:cNvPicPr>
          <p:nvPr/>
        </p:nvPicPr>
        <p:blipFill>
          <a:blip r:embed="rId2"/>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3919221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E1228-C97D-9576-AE1C-9DD3D5C6E801}"/>
              </a:ext>
            </a:extLst>
          </p:cNvPr>
          <p:cNvSpPr>
            <a:spLocks noGrp="1"/>
          </p:cNvSpPr>
          <p:nvPr>
            <p:ph type="body" sz="quarter" idx="16"/>
          </p:nvPr>
        </p:nvSpPr>
        <p:spPr/>
        <p:txBody>
          <a:bodyPr/>
          <a:lstStyle/>
          <a:p>
            <a:r>
              <a:rPr lang="en-US" dirty="0"/>
              <a:t>Strategies to Address Barriers and Challenges</a:t>
            </a:r>
          </a:p>
        </p:txBody>
      </p:sp>
      <p:sp>
        <p:nvSpPr>
          <p:cNvPr id="3" name="Text Placeholder 2">
            <a:extLst>
              <a:ext uri="{FF2B5EF4-FFF2-40B4-BE49-F238E27FC236}">
                <a16:creationId xmlns:a16="http://schemas.microsoft.com/office/drawing/2014/main" id="{EDD3FD66-209D-2A32-7444-C3DA58AADEAE}"/>
              </a:ext>
            </a:extLst>
          </p:cNvPr>
          <p:cNvSpPr>
            <a:spLocks noGrp="1"/>
          </p:cNvSpPr>
          <p:nvPr>
            <p:ph type="body" sz="half" idx="17"/>
          </p:nvPr>
        </p:nvSpPr>
        <p:spPr>
          <a:xfrm>
            <a:off x="451009" y="1896546"/>
            <a:ext cx="9073330" cy="3391632"/>
          </a:xfrm>
        </p:spPr>
        <p:txBody>
          <a:bodyPr/>
          <a:lstStyle/>
          <a:p>
            <a:pPr marL="342900" indent="-342900">
              <a:buFont typeface="Arial" panose="020B0604020202020204" pitchFamily="34" charset="0"/>
              <a:buChar char="•"/>
            </a:pPr>
            <a:r>
              <a:rPr lang="en-US" sz="2000" dirty="0"/>
              <a:t>As committee members have changed or been added, we have added more diversity to more closely resemble the make-up of our local communities. We have also broadened the reach of our job postings by sharing to ethnic-specific platforms.</a:t>
            </a:r>
          </a:p>
          <a:p>
            <a:pPr marL="342900" indent="-342900">
              <a:buFont typeface="Arial" panose="020B0604020202020204" pitchFamily="34" charset="0"/>
              <a:buChar char="•"/>
            </a:pPr>
            <a:r>
              <a:rPr lang="en-US" sz="2000" dirty="0"/>
              <a:t>As we have grown as a committee, we have looked for opportunities that were free or low-cost and the executive team has supported these efforts.</a:t>
            </a:r>
          </a:p>
          <a:p>
            <a:pPr marL="342900" indent="-342900">
              <a:buFont typeface="Arial" panose="020B0604020202020204" pitchFamily="34" charset="0"/>
              <a:buChar char="•"/>
            </a:pPr>
            <a:r>
              <a:rPr lang="en-US" sz="2000" dirty="0"/>
              <a:t>The committee continues to ask staff for suggestions or comments at each full-staff meeting.</a:t>
            </a:r>
          </a:p>
          <a:p>
            <a:pPr marL="342900" indent="-3429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B6DB6D46-27E2-4F62-A149-A3D947AE6720}"/>
              </a:ext>
            </a:extLst>
          </p:cNvPr>
          <p:cNvPicPr>
            <a:picLocks noChangeAspect="1"/>
          </p:cNvPicPr>
          <p:nvPr/>
        </p:nvPicPr>
        <p:blipFill>
          <a:blip r:embed="rId2"/>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1761785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274309" y="226123"/>
            <a:ext cx="3569409" cy="5776443"/>
          </a:xfrm>
          <a:prstGeom prst="rect">
            <a:avLst/>
          </a:prstGeom>
        </p:spPr>
        <p:txBody>
          <a:bodyPr spcFirstLastPara="1" vert="horz" wrap="square" lIns="121869" tIns="121869" rIns="121869" bIns="121869" rtlCol="0" anchor="t" anchorCtr="0">
            <a:noAutofit/>
          </a:bodyPr>
          <a:lstStyle/>
          <a:p>
            <a:pPr>
              <a:defRPr/>
            </a:pPr>
            <a:r>
              <a:rPr lang="en-US" sz="2400" err="1">
                <a:latin typeface="NeueHaasGroteskDisp Pro" panose="020B0504020202020204" pitchFamily="34" charset="77"/>
              </a:rPr>
              <a:t>Qsource</a:t>
            </a:r>
            <a:r>
              <a:rPr lang="en-US" sz="2400">
                <a:latin typeface="NeueHaasGroteskDisp Pro" panose="020B0504020202020204" pitchFamily="34" charset="77"/>
              </a:rPr>
              <a:t> has more than 45 years of experience working with with healthcare providers, Medicare and Medicaid.</a:t>
            </a:r>
            <a:br>
              <a:rPr lang="en-US" sz="2400">
                <a:latin typeface="NeueHaasGroteskDisp Pro" panose="020B0504020202020204" pitchFamily="34" charset="77"/>
              </a:rPr>
            </a:br>
            <a:br>
              <a:rPr lang="en-US" sz="2400">
                <a:latin typeface="NeueHaasGroteskDisp Pro" panose="020B0504020202020204" pitchFamily="34" charset="77"/>
              </a:rPr>
            </a:br>
            <a:br>
              <a:rPr lang="en-US" sz="700">
                <a:latin typeface="NeueHaasGroteskDisp Pro" panose="020B0504020202020204" pitchFamily="34" charset="77"/>
              </a:rPr>
            </a:br>
            <a:r>
              <a:rPr lang="en-US" sz="2400">
                <a:latin typeface="NeueHaasGroteskDisp Pro" panose="020B0504020202020204" pitchFamily="34" charset="77"/>
              </a:rPr>
              <a:t>Currently operate in 11 states overseeing ESRD, EQRO and  QIO activities.</a:t>
            </a:r>
            <a:br>
              <a:rPr lang="en-US" sz="2400">
                <a:latin typeface="NeueHaasGroteskDisp Pro" panose="020B0504020202020204" pitchFamily="34" charset="77"/>
              </a:rPr>
            </a:br>
            <a:br>
              <a:rPr lang="en-US" sz="2400">
                <a:latin typeface="NeueHaasGroteskDisp Pro" panose="020B0504020202020204" pitchFamily="34" charset="77"/>
              </a:rPr>
            </a:br>
            <a:br>
              <a:rPr lang="en-US" sz="700">
                <a:latin typeface="NeueHaasGroteskDisp Pro" panose="020B0504020202020204" pitchFamily="34" charset="77"/>
              </a:rPr>
            </a:br>
            <a:r>
              <a:rPr lang="en-US" sz="2400">
                <a:latin typeface="NeueHaasGroteskDisp Pro" panose="020B0504020202020204" pitchFamily="34" charset="77"/>
              </a:rPr>
              <a:t>Serves as the Medicare Quality Innovation Network-Quality Improvement Organization  (QIN-QIO) for Indiana.</a:t>
            </a:r>
            <a:br>
              <a:rPr lang="en-US" sz="2400">
                <a:latin typeface="NeueHaasGroteskDisp Pro" panose="020B0504020202020204" pitchFamily="34" charset="77"/>
              </a:rPr>
            </a:br>
            <a:br>
              <a:rPr lang="en" sz="2200">
                <a:latin typeface="NeueHaasGroteskDisp Pro" panose="020B0504020202020204" pitchFamily="34" charset="77"/>
              </a:rPr>
            </a:br>
            <a:endParaRPr sz="4532">
              <a:latin typeface="NeueHaasGroteskDisp Pro" panose="020B0504020202020204" pitchFamily="34" charset="77"/>
            </a:endParaRPr>
          </a:p>
        </p:txBody>
      </p:sp>
      <p:pic>
        <p:nvPicPr>
          <p:cNvPr id="3" name="Picture 2" descr="Map&#10;&#10;Description automatically generated with medium confidence">
            <a:extLst>
              <a:ext uri="{FF2B5EF4-FFF2-40B4-BE49-F238E27FC236}">
                <a16:creationId xmlns:a16="http://schemas.microsoft.com/office/drawing/2014/main" id="{528B05A4-FE76-557F-AA65-92F1E74D9F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43718" y="1074040"/>
            <a:ext cx="4096123" cy="4080607"/>
          </a:xfrm>
          <a:prstGeom prst="rect">
            <a:avLst/>
          </a:prstGeom>
        </p:spPr>
      </p:pic>
    </p:spTree>
    <p:extLst>
      <p:ext uri="{BB962C8B-B14F-4D97-AF65-F5344CB8AC3E}">
        <p14:creationId xmlns:p14="http://schemas.microsoft.com/office/powerpoint/2010/main" val="4244660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964DD6-7617-80D5-67F1-DA06CF3016E2}"/>
              </a:ext>
            </a:extLst>
          </p:cNvPr>
          <p:cNvSpPr>
            <a:spLocks noGrp="1"/>
          </p:cNvSpPr>
          <p:nvPr>
            <p:ph type="body" sz="quarter" idx="16"/>
          </p:nvPr>
        </p:nvSpPr>
        <p:spPr/>
        <p:txBody>
          <a:bodyPr/>
          <a:lstStyle/>
          <a:p>
            <a:r>
              <a:rPr lang="en-US" dirty="0"/>
              <a:t>Results</a:t>
            </a:r>
          </a:p>
        </p:txBody>
      </p:sp>
      <p:sp>
        <p:nvSpPr>
          <p:cNvPr id="3" name="Text Placeholder 2">
            <a:extLst>
              <a:ext uri="{FF2B5EF4-FFF2-40B4-BE49-F238E27FC236}">
                <a16:creationId xmlns:a16="http://schemas.microsoft.com/office/drawing/2014/main" id="{1BCBD202-4426-F6F0-96C3-852FCB78121C}"/>
              </a:ext>
            </a:extLst>
          </p:cNvPr>
          <p:cNvSpPr>
            <a:spLocks noGrp="1"/>
          </p:cNvSpPr>
          <p:nvPr>
            <p:ph type="body" sz="half" idx="17"/>
          </p:nvPr>
        </p:nvSpPr>
        <p:spPr>
          <a:xfrm>
            <a:off x="451009" y="1896546"/>
            <a:ext cx="9073330" cy="2531910"/>
          </a:xfrm>
        </p:spPr>
        <p:txBody>
          <a:bodyPr/>
          <a:lstStyle/>
          <a:p>
            <a:r>
              <a:rPr lang="en-US" dirty="0"/>
              <a:t>In summary, the committee has worked to make the workplace more inclusive, equitable, and diverse including hiring practices, onboarding procedures, and the physical environment itself. We have done this through education, imagery, outreach, and our work with Spalding University. We have worked to foster a safe, equitable, and inclusive culture within our agency.</a:t>
            </a:r>
          </a:p>
        </p:txBody>
      </p:sp>
      <p:pic>
        <p:nvPicPr>
          <p:cNvPr id="4" name="Picture 3">
            <a:extLst>
              <a:ext uri="{FF2B5EF4-FFF2-40B4-BE49-F238E27FC236}">
                <a16:creationId xmlns:a16="http://schemas.microsoft.com/office/drawing/2014/main" id="{5D28E1C8-4E22-400B-A53E-4C9FE0FC8CE0}"/>
              </a:ext>
            </a:extLst>
          </p:cNvPr>
          <p:cNvPicPr>
            <a:picLocks noChangeAspect="1"/>
          </p:cNvPicPr>
          <p:nvPr/>
        </p:nvPicPr>
        <p:blipFill>
          <a:blip r:embed="rId2"/>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1753147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BF328-C102-4A69-65FE-62C0B4AE52D7}"/>
              </a:ext>
            </a:extLst>
          </p:cNvPr>
          <p:cNvSpPr>
            <a:spLocks noGrp="1"/>
          </p:cNvSpPr>
          <p:nvPr>
            <p:ph type="body" sz="quarter" idx="16"/>
          </p:nvPr>
        </p:nvSpPr>
        <p:spPr/>
        <p:txBody>
          <a:bodyPr/>
          <a:lstStyle/>
          <a:p>
            <a:r>
              <a:rPr lang="en-US" dirty="0"/>
              <a:t>Best Practices and Lessons Learned</a:t>
            </a:r>
          </a:p>
        </p:txBody>
      </p:sp>
      <p:sp>
        <p:nvSpPr>
          <p:cNvPr id="3" name="Text Placeholder 2">
            <a:extLst>
              <a:ext uri="{FF2B5EF4-FFF2-40B4-BE49-F238E27FC236}">
                <a16:creationId xmlns:a16="http://schemas.microsoft.com/office/drawing/2014/main" id="{CAE004C0-9215-677F-CBF2-6D4781445A46}"/>
              </a:ext>
            </a:extLst>
          </p:cNvPr>
          <p:cNvSpPr>
            <a:spLocks noGrp="1"/>
          </p:cNvSpPr>
          <p:nvPr>
            <p:ph type="body" sz="half" idx="17"/>
          </p:nvPr>
        </p:nvSpPr>
        <p:spPr>
          <a:xfrm>
            <a:off x="451009" y="1896546"/>
            <a:ext cx="9073330" cy="3442415"/>
          </a:xfrm>
        </p:spPr>
        <p:txBody>
          <a:bodyPr/>
          <a:lstStyle/>
          <a:p>
            <a:pPr marL="342900" indent="-342900">
              <a:buFont typeface="Arial" panose="020B0604020202020204" pitchFamily="34" charset="0"/>
              <a:buChar char="•"/>
            </a:pPr>
            <a:r>
              <a:rPr lang="en-US" dirty="0"/>
              <a:t>The collaborative nature of the committee has helped in addressing a variety of issues due to the variation in perspectives of the committee members themselves. We actively listen to one another and come up with solutions together.</a:t>
            </a:r>
          </a:p>
          <a:p>
            <a:pPr marL="342900" indent="-342900">
              <a:buFont typeface="Arial" panose="020B0604020202020204" pitchFamily="34" charset="0"/>
              <a:buChar char="•"/>
            </a:pPr>
            <a:r>
              <a:rPr lang="en-US" dirty="0"/>
              <a:t>The committee has learned we must be proactive in looking for ways to change or opportunities to learn rather than waiting on suggestions.</a:t>
            </a:r>
          </a:p>
        </p:txBody>
      </p:sp>
      <p:pic>
        <p:nvPicPr>
          <p:cNvPr id="4" name="Picture 3">
            <a:extLst>
              <a:ext uri="{FF2B5EF4-FFF2-40B4-BE49-F238E27FC236}">
                <a16:creationId xmlns:a16="http://schemas.microsoft.com/office/drawing/2014/main" id="{6E3486B5-12C4-43C5-A6AD-C9D3A56B5E68}"/>
              </a:ext>
            </a:extLst>
          </p:cNvPr>
          <p:cNvPicPr>
            <a:picLocks noChangeAspect="1"/>
          </p:cNvPicPr>
          <p:nvPr/>
        </p:nvPicPr>
        <p:blipFill>
          <a:blip r:embed="rId2"/>
          <a:stretch>
            <a:fillRect/>
          </a:stretch>
        </p:blipFill>
        <p:spPr>
          <a:xfrm>
            <a:off x="9099957" y="5196909"/>
            <a:ext cx="2634846" cy="1403458"/>
          </a:xfrm>
          <a:prstGeom prst="rect">
            <a:avLst/>
          </a:prstGeom>
        </p:spPr>
      </p:pic>
    </p:spTree>
    <p:extLst>
      <p:ext uri="{BB962C8B-B14F-4D97-AF65-F5344CB8AC3E}">
        <p14:creationId xmlns:p14="http://schemas.microsoft.com/office/powerpoint/2010/main" val="973657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2"/>
          <p:cNvSpPr txBox="1">
            <a:spLocks noGrp="1"/>
          </p:cNvSpPr>
          <p:nvPr>
            <p:ph type="subTitle" idx="1"/>
          </p:nvPr>
        </p:nvSpPr>
        <p:spPr>
          <a:xfrm>
            <a:off x="5510150" y="4047507"/>
            <a:ext cx="2009349" cy="369359"/>
          </a:xfrm>
          <a:prstGeom prst="rect">
            <a:avLst/>
          </a:prstGeom>
        </p:spPr>
        <p:txBody>
          <a:bodyPr spcFirstLastPara="1" vert="horz" wrap="square" lIns="121900" tIns="121900" rIns="121900" bIns="121900" rtlCol="0" anchor="t" anchorCtr="0">
            <a:normAutofit fontScale="25000" lnSpcReduction="20000"/>
          </a:bodyPr>
          <a:lstStyle/>
          <a:p>
            <a:pPr>
              <a:spcAft>
                <a:spcPts val="1600"/>
              </a:spcAft>
            </a:pPr>
            <a:endParaRPr u="sng" dirty="0"/>
          </a:p>
        </p:txBody>
      </p:sp>
      <p:sp>
        <p:nvSpPr>
          <p:cNvPr id="66" name="Google Shape;66;p12"/>
          <p:cNvSpPr txBox="1">
            <a:spLocks noGrp="1"/>
          </p:cNvSpPr>
          <p:nvPr>
            <p:ph type="title"/>
          </p:nvPr>
        </p:nvSpPr>
        <p:spPr>
          <a:xfrm>
            <a:off x="808300" y="2604400"/>
            <a:ext cx="10107200" cy="971600"/>
          </a:xfrm>
          <a:prstGeom prst="rect">
            <a:avLst/>
          </a:prstGeom>
        </p:spPr>
        <p:txBody>
          <a:bodyPr spcFirstLastPara="1" vert="horz" wrap="square" lIns="121900" tIns="121900" rIns="121900" bIns="121900" rtlCol="0" anchor="t" anchorCtr="0">
            <a:normAutofit fontScale="90000"/>
          </a:bodyPr>
          <a:lstStyle/>
          <a:p>
            <a:r>
              <a:rPr lang="en"/>
              <a:t>Thank You</a:t>
            </a:r>
            <a:endParaRPr/>
          </a:p>
        </p:txBody>
      </p:sp>
      <p:pic>
        <p:nvPicPr>
          <p:cNvPr id="68" name="Google Shape;68;p12"/>
          <p:cNvPicPr preferRelativeResize="0"/>
          <p:nvPr/>
        </p:nvPicPr>
        <p:blipFill>
          <a:blip r:embed="rId3">
            <a:alphaModFix/>
          </a:blip>
          <a:stretch>
            <a:fillRect/>
          </a:stretch>
        </p:blipFill>
        <p:spPr>
          <a:xfrm>
            <a:off x="10689910" y="6190060"/>
            <a:ext cx="364997" cy="363747"/>
          </a:xfrm>
          <a:prstGeom prst="rect">
            <a:avLst/>
          </a:prstGeom>
          <a:noFill/>
          <a:ln>
            <a:noFill/>
          </a:ln>
        </p:spPr>
      </p:pic>
      <p:pic>
        <p:nvPicPr>
          <p:cNvPr id="69" name="Google Shape;69;p12"/>
          <p:cNvPicPr preferRelativeResize="0"/>
          <p:nvPr/>
        </p:nvPicPr>
        <p:blipFill>
          <a:blip r:embed="rId4">
            <a:alphaModFix/>
          </a:blip>
          <a:stretch>
            <a:fillRect/>
          </a:stretch>
        </p:blipFill>
        <p:spPr>
          <a:xfrm>
            <a:off x="11565988" y="6190060"/>
            <a:ext cx="365005" cy="365005"/>
          </a:xfrm>
          <a:prstGeom prst="rect">
            <a:avLst/>
          </a:prstGeom>
          <a:noFill/>
          <a:ln>
            <a:noFill/>
          </a:ln>
        </p:spPr>
      </p:pic>
      <p:pic>
        <p:nvPicPr>
          <p:cNvPr id="71" name="Google Shape;71;p12"/>
          <p:cNvPicPr preferRelativeResize="0"/>
          <p:nvPr/>
        </p:nvPicPr>
        <p:blipFill>
          <a:blip r:embed="rId5">
            <a:alphaModFix/>
          </a:blip>
          <a:stretch>
            <a:fillRect/>
          </a:stretch>
        </p:blipFill>
        <p:spPr>
          <a:xfrm>
            <a:off x="11127946" y="6190060"/>
            <a:ext cx="365007" cy="363755"/>
          </a:xfrm>
          <a:prstGeom prst="rect">
            <a:avLst/>
          </a:prstGeom>
          <a:noFill/>
          <a:ln>
            <a:noFill/>
          </a:ln>
        </p:spPr>
      </p:pic>
      <p:sp>
        <p:nvSpPr>
          <p:cNvPr id="9" name="Google Shape;44;p8">
            <a:extLst>
              <a:ext uri="{FF2B5EF4-FFF2-40B4-BE49-F238E27FC236}">
                <a16:creationId xmlns:a16="http://schemas.microsoft.com/office/drawing/2014/main" id="{95B33723-063A-8619-D017-AB25350A2533}"/>
              </a:ext>
            </a:extLst>
          </p:cNvPr>
          <p:cNvSpPr txBox="1"/>
          <p:nvPr/>
        </p:nvSpPr>
        <p:spPr>
          <a:xfrm>
            <a:off x="808299" y="5834877"/>
            <a:ext cx="5489261" cy="369291"/>
          </a:xfrm>
          <a:prstGeom prst="rect">
            <a:avLst/>
          </a:prstGeom>
          <a:noFill/>
          <a:ln>
            <a:noFill/>
          </a:ln>
        </p:spPr>
        <p:txBody>
          <a:bodyPr spcFirstLastPara="1" wrap="square" lIns="121900" tIns="121900" rIns="121900" bIns="121900" anchor="t" anchorCtr="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9">
            <a:extLst>
              <a:ext uri="{FF2B5EF4-FFF2-40B4-BE49-F238E27FC236}">
                <a16:creationId xmlns:a16="http://schemas.microsoft.com/office/drawing/2014/main" id="{04305AAA-0D08-4FB5-BD22-1F717FE87B37}"/>
              </a:ext>
            </a:extLst>
          </p:cNvPr>
          <p:cNvPicPr>
            <a:picLocks noChangeAspect="1"/>
          </p:cNvPicPr>
          <p:nvPr/>
        </p:nvPicPr>
        <p:blipFill>
          <a:blip r:embed="rId6"/>
          <a:stretch>
            <a:fillRect/>
          </a:stretch>
        </p:blipFill>
        <p:spPr>
          <a:xfrm>
            <a:off x="4343708" y="1788630"/>
            <a:ext cx="6711199" cy="3574739"/>
          </a:xfrm>
          <a:prstGeom prst="rect">
            <a:avLst/>
          </a:prstGeom>
        </p:spPr>
      </p:pic>
    </p:spTree>
    <p:extLst>
      <p:ext uri="{BB962C8B-B14F-4D97-AF65-F5344CB8AC3E}">
        <p14:creationId xmlns:p14="http://schemas.microsoft.com/office/powerpoint/2010/main" val="757996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D78A-6166-5278-22C7-11E7B113C140}"/>
              </a:ext>
            </a:extLst>
          </p:cNvPr>
          <p:cNvSpPr>
            <a:spLocks noGrp="1"/>
          </p:cNvSpPr>
          <p:nvPr>
            <p:ph type="title"/>
          </p:nvPr>
        </p:nvSpPr>
        <p:spPr>
          <a:xfrm>
            <a:off x="738852" y="2943200"/>
            <a:ext cx="10107200" cy="971600"/>
          </a:xfrm>
        </p:spPr>
        <p:txBody>
          <a:bodyPr>
            <a:normAutofit fontScale="90000"/>
          </a:bodyPr>
          <a:lstStyle/>
          <a:p>
            <a:r>
              <a:rPr lang="en-US" dirty="0"/>
              <a:t>Q &amp; A Session </a:t>
            </a:r>
          </a:p>
        </p:txBody>
      </p:sp>
    </p:spTree>
    <p:extLst>
      <p:ext uri="{BB962C8B-B14F-4D97-AF65-F5344CB8AC3E}">
        <p14:creationId xmlns:p14="http://schemas.microsoft.com/office/powerpoint/2010/main" val="636829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3" name="Google Shape;15;p3">
            <a:extLst>
              <a:ext uri="{FF2B5EF4-FFF2-40B4-BE49-F238E27FC236}">
                <a16:creationId xmlns:a16="http://schemas.microsoft.com/office/drawing/2014/main" id="{24CC28D7-C48A-C043-69DC-5D059CA12C72}"/>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4D4D4D"/>
                </a:solidFill>
                <a:effectLst/>
                <a:uLnTx/>
                <a:uFillTx/>
                <a:latin typeface="Helvetica Neue"/>
                <a:ea typeface="Helvetica Neue"/>
                <a:cs typeface="Helvetica Neue"/>
                <a:sym typeface="Helvetica Neue"/>
              </a:rPr>
              <a:t>Your Feedback is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Valuable</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graphicFrame>
        <p:nvGraphicFramePr>
          <p:cNvPr id="6" name="Table 6">
            <a:extLst>
              <a:ext uri="{FF2B5EF4-FFF2-40B4-BE49-F238E27FC236}">
                <a16:creationId xmlns:a16="http://schemas.microsoft.com/office/drawing/2014/main" id="{2E797912-1AFB-51D5-5AD6-6D9E7C6BE6B1}"/>
              </a:ext>
            </a:extLst>
          </p:cNvPr>
          <p:cNvGraphicFramePr>
            <a:graphicFrameLocks noGrp="1"/>
          </p:cNvGraphicFramePr>
          <p:nvPr/>
        </p:nvGraphicFramePr>
        <p:xfrm>
          <a:off x="635546" y="1537060"/>
          <a:ext cx="11008473" cy="3870912"/>
        </p:xfrm>
        <a:graphic>
          <a:graphicData uri="http://schemas.openxmlformats.org/drawingml/2006/table">
            <a:tbl>
              <a:tblPr firstRow="1" bandRow="1">
                <a:tableStyleId>{7E9639D4-E3E2-4D34-9284-5A2195B3D0D7}</a:tableStyleId>
              </a:tblPr>
              <a:tblGrid>
                <a:gridCol w="8181926">
                  <a:extLst>
                    <a:ext uri="{9D8B030D-6E8A-4147-A177-3AD203B41FA5}">
                      <a16:colId xmlns:a16="http://schemas.microsoft.com/office/drawing/2014/main" val="4147519814"/>
                    </a:ext>
                  </a:extLst>
                </a:gridCol>
                <a:gridCol w="493859">
                  <a:extLst>
                    <a:ext uri="{9D8B030D-6E8A-4147-A177-3AD203B41FA5}">
                      <a16:colId xmlns:a16="http://schemas.microsoft.com/office/drawing/2014/main" val="3334317643"/>
                    </a:ext>
                  </a:extLst>
                </a:gridCol>
                <a:gridCol w="535888">
                  <a:extLst>
                    <a:ext uri="{9D8B030D-6E8A-4147-A177-3AD203B41FA5}">
                      <a16:colId xmlns:a16="http://schemas.microsoft.com/office/drawing/2014/main" val="2518165365"/>
                    </a:ext>
                  </a:extLst>
                </a:gridCol>
                <a:gridCol w="556903">
                  <a:extLst>
                    <a:ext uri="{9D8B030D-6E8A-4147-A177-3AD203B41FA5}">
                      <a16:colId xmlns:a16="http://schemas.microsoft.com/office/drawing/2014/main" val="1793598756"/>
                    </a:ext>
                  </a:extLst>
                </a:gridCol>
                <a:gridCol w="609442">
                  <a:extLst>
                    <a:ext uri="{9D8B030D-6E8A-4147-A177-3AD203B41FA5}">
                      <a16:colId xmlns:a16="http://schemas.microsoft.com/office/drawing/2014/main" val="3814647261"/>
                    </a:ext>
                  </a:extLst>
                </a:gridCol>
                <a:gridCol w="630455">
                  <a:extLst>
                    <a:ext uri="{9D8B030D-6E8A-4147-A177-3AD203B41FA5}">
                      <a16:colId xmlns:a16="http://schemas.microsoft.com/office/drawing/2014/main" val="697934725"/>
                    </a:ext>
                  </a:extLst>
                </a:gridCol>
              </a:tblGrid>
              <a:tr h="640056">
                <a:tc>
                  <a:txBody>
                    <a:bodyPr/>
                    <a:lstStyle/>
                    <a:p>
                      <a:r>
                        <a:rPr lang="en-US" sz="3200" b="0" i="0" dirty="0">
                          <a:latin typeface="NeueHaasGroteskDisp Pro Md" panose="020B0504020202020204" pitchFamily="34" charset="77"/>
                        </a:rPr>
                        <a:t>Polling Question</a:t>
                      </a:r>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tc>
                  <a:txBody>
                    <a:bodyPr/>
                    <a:lstStyle/>
                    <a:p>
                      <a:endParaRPr lang="en-US" sz="3600"/>
                    </a:p>
                  </a:txBody>
                  <a:tcPr marL="91416" marR="91416" marT="45708" marB="45708">
                    <a:solidFill>
                      <a:srgbClr val="2B69F6"/>
                    </a:solidFill>
                  </a:tcPr>
                </a:tc>
                <a:extLst>
                  <a:ext uri="{0D108BD9-81ED-4DB2-BD59-A6C34878D82A}">
                    <a16:rowId xmlns:a16="http://schemas.microsoft.com/office/drawing/2014/main" val="2779933683"/>
                  </a:ext>
                </a:extLst>
              </a:tr>
              <a:tr h="3230856">
                <a:tc gridSpan="6">
                  <a:txBody>
                    <a:bodyPr/>
                    <a:lstStyle/>
                    <a:p>
                      <a:r>
                        <a:rPr lang="en-US" sz="2400" b="1" dirty="0"/>
                        <a:t>On a scale of 1 to 5 where 5 represents “Very Satisfied” and 1 represents “Very Dissatisfied”, indicate your level of satisfaction with this session.</a:t>
                      </a:r>
                    </a:p>
                    <a:p>
                      <a:pPr lvl="1"/>
                      <a:r>
                        <a:rPr kumimoji="0" lang="en-US" sz="2400" b="1" i="0" u="none" strike="noStrike" kern="1200" cap="none" spc="0" normalizeH="0" baseline="0" dirty="0">
                          <a:ln>
                            <a:noFill/>
                          </a:ln>
                          <a:solidFill>
                            <a:srgbClr val="0069FF"/>
                          </a:solidFill>
                          <a:effectLst/>
                          <a:uLnTx/>
                          <a:uFillTx/>
                          <a:latin typeface="Helvetica Neue"/>
                        </a:rPr>
                        <a:t>5- Very Satisfied</a:t>
                      </a:r>
                    </a:p>
                    <a:p>
                      <a:pPr lvl="1"/>
                      <a:r>
                        <a:rPr kumimoji="0" lang="en-US" sz="2400" b="1" i="0" u="none" strike="noStrike" kern="1200" cap="none" spc="0" normalizeH="0" baseline="0" dirty="0">
                          <a:ln>
                            <a:noFill/>
                          </a:ln>
                          <a:solidFill>
                            <a:srgbClr val="0069FF"/>
                          </a:solidFill>
                          <a:effectLst/>
                          <a:uLnTx/>
                          <a:uFillTx/>
                          <a:latin typeface="Helvetica Neue"/>
                        </a:rPr>
                        <a:t>4-Somewhat Satisfied</a:t>
                      </a:r>
                    </a:p>
                    <a:p>
                      <a:pPr lvl="1"/>
                      <a:r>
                        <a:rPr kumimoji="0" lang="en-US" sz="2400" b="1" i="0" u="none" strike="noStrike" kern="1200" cap="none" spc="0" normalizeH="0" baseline="0" dirty="0">
                          <a:ln>
                            <a:noFill/>
                          </a:ln>
                          <a:solidFill>
                            <a:srgbClr val="0069FF"/>
                          </a:solidFill>
                          <a:effectLst/>
                          <a:uLnTx/>
                          <a:uFillTx/>
                          <a:latin typeface="Helvetica Neue"/>
                        </a:rPr>
                        <a:t>3-No opinion</a:t>
                      </a:r>
                    </a:p>
                    <a:p>
                      <a:pPr lvl="1"/>
                      <a:r>
                        <a:rPr kumimoji="0" lang="en-US" sz="2400" b="1" i="0" u="none" strike="noStrike" kern="1200" cap="none" spc="0" normalizeH="0" baseline="0" dirty="0">
                          <a:ln>
                            <a:noFill/>
                          </a:ln>
                          <a:solidFill>
                            <a:srgbClr val="0069FF"/>
                          </a:solidFill>
                          <a:effectLst/>
                          <a:uLnTx/>
                          <a:uFillTx/>
                          <a:latin typeface="Helvetica Neue"/>
                        </a:rPr>
                        <a:t>2-Somewhat Dissatisfied</a:t>
                      </a:r>
                    </a:p>
                    <a:p>
                      <a:pPr lvl="1"/>
                      <a:r>
                        <a:rPr kumimoji="0" lang="en-US" sz="2400" b="1" i="0" u="none" strike="noStrike" kern="1200" cap="none" spc="0" normalizeH="0" baseline="0" dirty="0">
                          <a:ln>
                            <a:noFill/>
                          </a:ln>
                          <a:solidFill>
                            <a:srgbClr val="0069FF"/>
                          </a:solidFill>
                          <a:effectLst/>
                          <a:uLnTx/>
                          <a:uFillTx/>
                          <a:latin typeface="Helvetica Neue"/>
                        </a:rPr>
                        <a:t>1-Very Dissatisfied </a:t>
                      </a:r>
                    </a:p>
                    <a:p>
                      <a:endParaRPr lang="en-US" sz="1900" dirty="0"/>
                    </a:p>
                    <a:p>
                      <a:endParaRPr lang="en-US" sz="1900" dirty="0"/>
                    </a:p>
                  </a:txBody>
                  <a:tcPr marL="91416" marR="91416" marT="45708" marB="45708"/>
                </a:tc>
                <a:tc hMerge="1">
                  <a:txBody>
                    <a:bodyPr/>
                    <a:lstStyle/>
                    <a:p>
                      <a:pPr algn="ctr"/>
                      <a:r>
                        <a:rPr lang="en-US" sz="1900"/>
                        <a:t>1</a:t>
                      </a:r>
                    </a:p>
                  </a:txBody>
                  <a:tcPr/>
                </a:tc>
                <a:tc hMerge="1">
                  <a:txBody>
                    <a:bodyPr/>
                    <a:lstStyle/>
                    <a:p>
                      <a:pPr algn="ctr"/>
                      <a:r>
                        <a:rPr lang="en-US" sz="1900"/>
                        <a:t>2</a:t>
                      </a:r>
                    </a:p>
                  </a:txBody>
                  <a:tcPr/>
                </a:tc>
                <a:tc hMerge="1">
                  <a:txBody>
                    <a:bodyPr/>
                    <a:lstStyle/>
                    <a:p>
                      <a:pPr algn="ctr"/>
                      <a:r>
                        <a:rPr lang="en-US" sz="1900"/>
                        <a:t>3</a:t>
                      </a:r>
                    </a:p>
                  </a:txBody>
                  <a:tcPr/>
                </a:tc>
                <a:tc hMerge="1">
                  <a:txBody>
                    <a:bodyPr/>
                    <a:lstStyle/>
                    <a:p>
                      <a:pPr algn="ctr"/>
                      <a:r>
                        <a:rPr lang="en-US" sz="1900"/>
                        <a:t>4</a:t>
                      </a:r>
                    </a:p>
                  </a:txBody>
                  <a:tcPr/>
                </a:tc>
                <a:tc hMerge="1">
                  <a:txBody>
                    <a:bodyPr/>
                    <a:lstStyle/>
                    <a:p>
                      <a:pPr algn="ctr"/>
                      <a:r>
                        <a:rPr lang="en-US" sz="1900"/>
                        <a:t>5</a:t>
                      </a:r>
                    </a:p>
                  </a:txBody>
                  <a:tcPr/>
                </a:tc>
                <a:extLst>
                  <a:ext uri="{0D108BD9-81ED-4DB2-BD59-A6C34878D82A}">
                    <a16:rowId xmlns:a16="http://schemas.microsoft.com/office/drawing/2014/main" val="1052818338"/>
                  </a:ext>
                </a:extLst>
              </a:tr>
            </a:tbl>
          </a:graphicData>
        </a:graphic>
      </p:graphicFrame>
    </p:spTree>
    <p:extLst>
      <p:ext uri="{BB962C8B-B14F-4D97-AF65-F5344CB8AC3E}">
        <p14:creationId xmlns:p14="http://schemas.microsoft.com/office/powerpoint/2010/main" val="674447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Community Coalitions</a:t>
            </a:r>
          </a:p>
        </p:txBody>
      </p:sp>
      <p:pic>
        <p:nvPicPr>
          <p:cNvPr id="4" name="Picture 3">
            <a:extLst>
              <a:ext uri="{FF2B5EF4-FFF2-40B4-BE49-F238E27FC236}">
                <a16:creationId xmlns:a16="http://schemas.microsoft.com/office/drawing/2014/main" id="{31E14DDB-1B9A-D529-1B1C-80DE066B5B05}"/>
              </a:ext>
            </a:extLst>
          </p:cNvPr>
          <p:cNvPicPr>
            <a:picLocks noChangeAspect="1"/>
          </p:cNvPicPr>
          <p:nvPr/>
        </p:nvPicPr>
        <p:blipFill>
          <a:blip r:embed="rId2"/>
          <a:stretch>
            <a:fillRect/>
          </a:stretch>
        </p:blipFill>
        <p:spPr>
          <a:xfrm>
            <a:off x="5872663" y="1602270"/>
            <a:ext cx="5902257" cy="4047262"/>
          </a:xfrm>
          <a:prstGeom prst="rect">
            <a:avLst/>
          </a:prstGeom>
        </p:spPr>
      </p:pic>
      <p:sp>
        <p:nvSpPr>
          <p:cNvPr id="5" name="TextBox 4">
            <a:extLst>
              <a:ext uri="{FF2B5EF4-FFF2-40B4-BE49-F238E27FC236}">
                <a16:creationId xmlns:a16="http://schemas.microsoft.com/office/drawing/2014/main" id="{9C8763E0-9EF4-B3FF-0D99-48131768560D}"/>
              </a:ext>
            </a:extLst>
          </p:cNvPr>
          <p:cNvSpPr txBox="1"/>
          <p:nvPr/>
        </p:nvSpPr>
        <p:spPr>
          <a:xfrm>
            <a:off x="125688" y="1770656"/>
            <a:ext cx="5190080" cy="4093428"/>
          </a:xfrm>
          <a:prstGeom prst="rect">
            <a:avLst/>
          </a:prstGeom>
          <a:noFill/>
        </p:spPr>
        <p:txBody>
          <a:bodyPr wrap="square" rtlCol="0">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Qsource brings together Medicare beneficiaries, providers, and communities together in data-driven initiatives that increase patient safety, make communities healthier, better coordinate post-hospital care, and improve clinical quality. </a:t>
            </a: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In addition to improving clinical outcomes, Qsource works with communities to address population health concerns, often referred to as social determinants of health. These include concerns such as insufficient food resources, lack of transportation to follow up appointments, homelessness, among others.</a:t>
            </a:r>
          </a:p>
        </p:txBody>
      </p:sp>
    </p:spTree>
    <p:extLst>
      <p:ext uri="{BB962C8B-B14F-4D97-AF65-F5344CB8AC3E}">
        <p14:creationId xmlns:p14="http://schemas.microsoft.com/office/powerpoint/2010/main" val="2449994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Upcoming Webinars</a:t>
            </a:r>
          </a:p>
        </p:txBody>
      </p:sp>
      <p:sp>
        <p:nvSpPr>
          <p:cNvPr id="3" name="TextBox 2">
            <a:extLst>
              <a:ext uri="{FF2B5EF4-FFF2-40B4-BE49-F238E27FC236}">
                <a16:creationId xmlns:a16="http://schemas.microsoft.com/office/drawing/2014/main" id="{85FEC8D3-DACF-CBCF-7FF8-62B39367BDDA}"/>
              </a:ext>
            </a:extLst>
          </p:cNvPr>
          <p:cNvSpPr txBox="1"/>
          <p:nvPr/>
        </p:nvSpPr>
        <p:spPr>
          <a:xfrm>
            <a:off x="417080" y="1130779"/>
            <a:ext cx="11687015" cy="1338828"/>
          </a:xfrm>
          <a:prstGeom prst="rect">
            <a:avLst/>
          </a:prstGeom>
          <a:noFill/>
        </p:spPr>
        <p:txBody>
          <a:bodyPr wrap="square" lIns="45720" tIns="22860" rIns="45720" bIns="22860" rtlCol="0" anchor="t">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endParaRPr>
          </a:p>
          <a:p>
            <a:pPr marL="0" marR="0" lvl="0" indent="0" algn="l" defTabSz="914172"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NeueHaasGroteskDisp Pro" panose="020B0504020202020204" pitchFamily="34" charset="77"/>
                <a:ea typeface="+mn-ea"/>
                <a:cs typeface="+mn-cs"/>
                <a:sym typeface="Neue Haas Grotesk Text Pro 75 B"/>
              </a:rPr>
              <a:t>11/16/23  The Importance of Respiratory Health</a:t>
            </a:r>
          </a:p>
        </p:txBody>
      </p:sp>
    </p:spTree>
    <p:extLst>
      <p:ext uri="{BB962C8B-B14F-4D97-AF65-F5344CB8AC3E}">
        <p14:creationId xmlns:p14="http://schemas.microsoft.com/office/powerpoint/2010/main" val="3397839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C2B6-01A2-51BC-2EE8-E55924B6D2BD}"/>
              </a:ext>
            </a:extLst>
          </p:cNvPr>
          <p:cNvSpPr>
            <a:spLocks noGrp="1"/>
          </p:cNvSpPr>
          <p:nvPr>
            <p:ph type="title"/>
          </p:nvPr>
        </p:nvSpPr>
        <p:spPr>
          <a:xfrm>
            <a:off x="417080" y="489828"/>
            <a:ext cx="11357842" cy="763401"/>
          </a:xfrm>
        </p:spPr>
        <p:txBody>
          <a:bodyPr/>
          <a:lstStyle/>
          <a:p>
            <a:r>
              <a:rPr lang="en-US"/>
              <a:t>Resource Page Updated</a:t>
            </a:r>
          </a:p>
        </p:txBody>
      </p:sp>
      <p:sp>
        <p:nvSpPr>
          <p:cNvPr id="6" name="TextBox 5">
            <a:extLst>
              <a:ext uri="{FF2B5EF4-FFF2-40B4-BE49-F238E27FC236}">
                <a16:creationId xmlns:a16="http://schemas.microsoft.com/office/drawing/2014/main" id="{6EED211E-04DA-B17C-C101-BD328D1D76E8}"/>
              </a:ext>
            </a:extLst>
          </p:cNvPr>
          <p:cNvSpPr txBox="1"/>
          <p:nvPr/>
        </p:nvSpPr>
        <p:spPr>
          <a:xfrm>
            <a:off x="417079" y="1694337"/>
            <a:ext cx="6096870" cy="4154984"/>
          </a:xfrm>
          <a:prstGeom prst="rect">
            <a:avLst/>
          </a:prstGeom>
          <a:noFill/>
        </p:spPr>
        <p:txBody>
          <a:bodyPr wrap="square">
            <a:spAutoFit/>
          </a:bodyPr>
          <a:lstStyle/>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Discover What’s New!</a:t>
            </a:r>
          </a:p>
          <a:p>
            <a:pPr marL="0" marR="0" lvl="0" indent="0" algn="r" defTabSz="914172" rtl="0" eaLnBrk="1"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We've recently updated our Resources Web page to include Spanish translated materials and new topics.</a:t>
            </a:r>
            <a:endParaRPr kumimoji="0" lang="en-US" sz="2400" b="0" i="0" u="none" strike="noStrike" kern="0" cap="none" spc="0" normalizeH="0" baseline="0" noProof="0">
              <a:ln>
                <a:noFill/>
              </a:ln>
              <a:solidFill>
                <a:srgbClr val="FFFFFF"/>
              </a:solidFill>
              <a:effectLst/>
              <a:uLnTx/>
              <a:uFillTx/>
              <a:latin typeface="Segoe UI" panose="020B0502040204020203" pitchFamily="34" charset="0"/>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Neue Haas Grotesk Text Pro 75 B"/>
              </a:rPr>
              <a:t> </a:t>
            </a:r>
            <a:endParaRPr kumimoji="0" lang="en-US" sz="2400" b="0" i="0" u="none" strike="noStrike" kern="0" cap="none" spc="0" normalizeH="0" baseline="0" noProof="0">
              <a:ln>
                <a:noFill/>
              </a:ln>
              <a:solidFill>
                <a:srgbClr val="FFFFFF"/>
              </a:solidFill>
              <a:effectLst/>
              <a:uLnTx/>
              <a:uFillTx/>
              <a:latin typeface="Segoe UI" panose="020B0502040204020203" pitchFamily="34" charset="0"/>
              <a:ea typeface="+mn-ea"/>
              <a:cs typeface="+mn-cs"/>
              <a:sym typeface="Neue Haas Grotesk Text Pro 75 B"/>
            </a:endParaRPr>
          </a:p>
          <a:p>
            <a:pPr marL="0" marR="0" lvl="0" indent="0" algn="r" defTabSz="914172"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Download the QR code and keep it handy to access the page on your mobile device. Or visit our </a:t>
            </a: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hlinkClick r:id="rId2">
                  <a:extLst>
                    <a:ext uri="{A12FA001-AC4F-418D-AE19-62706E023703}">
                      <ahyp:hlinkClr xmlns:ahyp="http://schemas.microsoft.com/office/drawing/2018/hyperlinkcolor" val="tx"/>
                    </a:ext>
                  </a:extLst>
                </a:hlinkClick>
              </a:rPr>
              <a:t>Resources Page </a:t>
            </a:r>
            <a:r>
              <a:rPr kumimoji="0" lang="en-US" sz="2400" b="0" i="0" u="none" strike="noStrike" kern="0" cap="none" spc="0" normalizeH="0" baseline="0" noProof="0">
                <a:ln>
                  <a:noFill/>
                </a:ln>
                <a:solidFill>
                  <a:srgbClr val="FFFFFF"/>
                </a:solidFill>
                <a:effectLst/>
                <a:uLnTx/>
                <a:uFillTx/>
                <a:latin typeface="Tahoma" panose="020B0604030504040204" pitchFamily="34" charset="0"/>
                <a:ea typeface="+mn-ea"/>
                <a:cs typeface="+mn-cs"/>
                <a:sym typeface="Neue Haas Grotesk Text Pro 75 B"/>
              </a:rPr>
              <a:t>to view the latest tools, podcasts and on-demand webinars.</a:t>
            </a:r>
          </a:p>
        </p:txBody>
      </p:sp>
      <p:pic>
        <p:nvPicPr>
          <p:cNvPr id="5" name="Picture 4" descr="Qr code&#10;&#10;Description automatically generated">
            <a:extLst>
              <a:ext uri="{FF2B5EF4-FFF2-40B4-BE49-F238E27FC236}">
                <a16:creationId xmlns:a16="http://schemas.microsoft.com/office/drawing/2014/main" id="{9AF9F359-2448-E8B6-C40E-A4AC617FC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545" y="1854598"/>
            <a:ext cx="3174603" cy="3174603"/>
          </a:xfrm>
          <a:prstGeom prst="rect">
            <a:avLst/>
          </a:prstGeom>
        </p:spPr>
      </p:pic>
    </p:spTree>
    <p:extLst>
      <p:ext uri="{BB962C8B-B14F-4D97-AF65-F5344CB8AC3E}">
        <p14:creationId xmlns:p14="http://schemas.microsoft.com/office/powerpoint/2010/main" val="3454045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itle 1"/>
          <p:cNvSpPr txBox="1">
            <a:spLocks noGrp="1"/>
          </p:cNvSpPr>
          <p:nvPr>
            <p:ph type="title" idx="4294967295"/>
          </p:nvPr>
        </p:nvSpPr>
        <p:spPr>
          <a:xfrm>
            <a:off x="465094" y="3235960"/>
            <a:ext cx="8458201" cy="649225"/>
          </a:xfrm>
          <a:prstGeom prst="rect">
            <a:avLst/>
          </a:prstGeom>
        </p:spPr>
        <p:txBody>
          <a:bodyPr anchor="t"/>
          <a:lstStyle>
            <a:lvl1pPr>
              <a:defRPr>
                <a:solidFill>
                  <a:srgbClr val="FFFFFF"/>
                </a:solidFill>
              </a:defRPr>
            </a:lvl1pPr>
          </a:lstStyle>
          <a:p>
            <a:r>
              <a:rPr dirty="0"/>
              <a:t>Thank You</a:t>
            </a:r>
            <a:r>
              <a:rPr lang="en-US" dirty="0"/>
              <a:t>! Visit qio.qsource.org for more info!</a:t>
            </a:r>
            <a:endParaRPr dirty="0"/>
          </a:p>
        </p:txBody>
      </p:sp>
      <p:sp>
        <p:nvSpPr>
          <p:cNvPr id="3" name="TextBox 2">
            <a:extLst>
              <a:ext uri="{FF2B5EF4-FFF2-40B4-BE49-F238E27FC236}">
                <a16:creationId xmlns:a16="http://schemas.microsoft.com/office/drawing/2014/main" id="{7DE65937-43A8-CD17-A624-7B23AC152A8F}"/>
              </a:ext>
            </a:extLst>
          </p:cNvPr>
          <p:cNvSpPr txBox="1"/>
          <p:nvPr/>
        </p:nvSpPr>
        <p:spPr>
          <a:xfrm>
            <a:off x="465094" y="6359721"/>
            <a:ext cx="5178469"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FFFFFF"/>
                </a:solidFill>
                <a:effectLst/>
                <a:uLnTx/>
                <a:uFillTx/>
                <a:latin typeface="NeueHaasGroteskText Pro" panose="020B0504020202020204" pitchFamily="34" charset="77"/>
                <a:sym typeface="Neue Haas Grotesk Text Pro 75 B"/>
              </a:rPr>
              <a:t>This material was prepared by </a:t>
            </a:r>
            <a:r>
              <a:rPr kumimoji="0" lang="en-US" sz="600" b="1" i="0" u="none" strike="noStrike" kern="0" cap="none" spc="0" normalizeH="0" baseline="0" noProof="0" dirty="0" err="1">
                <a:ln>
                  <a:noFill/>
                </a:ln>
                <a:solidFill>
                  <a:srgbClr val="FFFFFF"/>
                </a:solidFill>
                <a:effectLst/>
                <a:uLnTx/>
                <a:uFillTx/>
                <a:latin typeface="NeueHaasGroteskText Pro" panose="020B0504020202020204" pitchFamily="34" charset="77"/>
                <a:sym typeface="Neue Haas Grotesk Text Pro 75 B"/>
              </a:rPr>
              <a:t>Qsource</a:t>
            </a:r>
            <a:r>
              <a:rPr kumimoji="0" lang="en-US" sz="600" b="1" i="0" u="none" strike="noStrike" kern="0" cap="none" spc="0" normalizeH="0" baseline="0" noProof="0" dirty="0">
                <a:ln>
                  <a:noFill/>
                </a:ln>
                <a:solidFill>
                  <a:srgbClr val="FFFFFF"/>
                </a:solidFill>
                <a:effectLst/>
                <a:uLnTx/>
                <a:uFillTx/>
                <a:latin typeface="NeueHaasGroteskText Pro" panose="020B0504020202020204" pitchFamily="34" charset="77"/>
                <a:sym typeface="Neue Haas Grotesk Text Pro 75 B"/>
              </a:rPr>
              <a:t>, a/an Network of Quality Improvement and Innovation Contractors under contract with the Centers for Medicare &amp; Medicaid Services (CMS), an agency of the U.S. Department of Health and Human Services (HHS). Views expressed in this document do not necessarily reflect the official views or policy of CMS or HHS, and any reference to a specific product or entity herein does not constitute endorsement of that product or entity by CMS or HHS. 23.QIO.07.041</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12" name="Google Shape;15;p3">
            <a:extLst>
              <a:ext uri="{FF2B5EF4-FFF2-40B4-BE49-F238E27FC236}">
                <a16:creationId xmlns:a16="http://schemas.microsoft.com/office/drawing/2014/main" id="{92C731F4-A354-6623-01A9-37C205C18199}"/>
              </a:ext>
            </a:extLst>
          </p:cNvPr>
          <p:cNvSpPr txBox="1"/>
          <p:nvPr/>
        </p:nvSpPr>
        <p:spPr>
          <a:xfrm>
            <a:off x="417080" y="594107"/>
            <a:ext cx="11357842"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2" name="TextBox 1">
            <a:extLst>
              <a:ext uri="{FF2B5EF4-FFF2-40B4-BE49-F238E27FC236}">
                <a16:creationId xmlns:a16="http://schemas.microsoft.com/office/drawing/2014/main" id="{770DBD9A-6E24-1CE4-EEEB-45746C7D68C6}"/>
              </a:ext>
            </a:extLst>
          </p:cNvPr>
          <p:cNvSpPr txBox="1"/>
          <p:nvPr/>
        </p:nvSpPr>
        <p:spPr>
          <a:xfrm>
            <a:off x="489420" y="1794892"/>
            <a:ext cx="7031115" cy="584775"/>
          </a:xfrm>
          <a:prstGeom prst="rect">
            <a:avLst/>
          </a:prstGeom>
          <a:noFill/>
        </p:spPr>
        <p:txBody>
          <a:bodyPr wrap="square" rtlCol="0">
            <a:sp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4D4F53"/>
                </a:solidFill>
                <a:effectLst/>
                <a:uLnTx/>
                <a:uFillTx/>
                <a:latin typeface="Helvetica Neue"/>
                <a:ea typeface="+mn-ea"/>
                <a:cs typeface="+mn-cs"/>
                <a:sym typeface="Neue Haas Grotesk Text Pro 75 B"/>
              </a:rPr>
              <a:t>In what setting do you work in?</a:t>
            </a:r>
          </a:p>
        </p:txBody>
      </p:sp>
      <p:sp>
        <p:nvSpPr>
          <p:cNvPr id="3" name="TextBox 2">
            <a:extLst>
              <a:ext uri="{FF2B5EF4-FFF2-40B4-BE49-F238E27FC236}">
                <a16:creationId xmlns:a16="http://schemas.microsoft.com/office/drawing/2014/main" id="{D6594DF3-02F9-2CAE-F62D-5FB5FACED5BE}"/>
              </a:ext>
            </a:extLst>
          </p:cNvPr>
          <p:cNvSpPr txBox="1"/>
          <p:nvPr/>
        </p:nvSpPr>
        <p:spPr>
          <a:xfrm>
            <a:off x="4876483" y="2526061"/>
            <a:ext cx="3940860" cy="3046988"/>
          </a:xfrm>
          <a:prstGeom prst="rect">
            <a:avLst/>
          </a:prstGeom>
          <a:noFill/>
        </p:spPr>
        <p:txBody>
          <a:bodyPr wrap="square" rtlCol="0">
            <a:spAutoFit/>
          </a:bodyPr>
          <a:lstStyle/>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Ambulatory Care</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Community Based</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Home Health</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Government</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Pharmacy </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Long-term Care</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Hospital</a:t>
            </a:r>
          </a:p>
          <a:p>
            <a:pPr marL="342900" marR="0" lvl="0" indent="-34290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69FF"/>
                </a:solidFill>
                <a:effectLst/>
                <a:uLnTx/>
                <a:uFillTx/>
                <a:latin typeface="Helvetica Neue"/>
                <a:ea typeface="+mn-ea"/>
                <a:cs typeface="+mn-cs"/>
                <a:sym typeface="Neue Haas Grotesk Text Pro 75 B"/>
              </a:rPr>
              <a:t>Other</a:t>
            </a:r>
          </a:p>
        </p:txBody>
      </p:sp>
      <p:pic>
        <p:nvPicPr>
          <p:cNvPr id="15" name="Graphic 14" descr="Hospital outline">
            <a:extLst>
              <a:ext uri="{FF2B5EF4-FFF2-40B4-BE49-F238E27FC236}">
                <a16:creationId xmlns:a16="http://schemas.microsoft.com/office/drawing/2014/main" id="{5283639E-028C-9F2D-5A77-01119F3689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198" y="2146271"/>
            <a:ext cx="3426779" cy="3426779"/>
          </a:xfrm>
          <a:prstGeom prst="rect">
            <a:avLst/>
          </a:prstGeom>
        </p:spPr>
      </p:pic>
    </p:spTree>
    <p:extLst>
      <p:ext uri="{BB962C8B-B14F-4D97-AF65-F5344CB8AC3E}">
        <p14:creationId xmlns:p14="http://schemas.microsoft.com/office/powerpoint/2010/main" val="928125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12" name="Google Shape;15;p3">
            <a:extLst>
              <a:ext uri="{FF2B5EF4-FFF2-40B4-BE49-F238E27FC236}">
                <a16:creationId xmlns:a16="http://schemas.microsoft.com/office/drawing/2014/main" id="{92C731F4-A354-6623-01A9-37C205C18199}"/>
              </a:ext>
            </a:extLst>
          </p:cNvPr>
          <p:cNvSpPr txBox="1"/>
          <p:nvPr/>
        </p:nvSpPr>
        <p:spPr>
          <a:xfrm>
            <a:off x="453908" y="507103"/>
            <a:ext cx="6821920"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2" name="Google Shape;15;p3">
            <a:extLst>
              <a:ext uri="{FF2B5EF4-FFF2-40B4-BE49-F238E27FC236}">
                <a16:creationId xmlns:a16="http://schemas.microsoft.com/office/drawing/2014/main" id="{6226323F-58D3-2FD3-C723-A0677276DC19}"/>
              </a:ext>
            </a:extLst>
          </p:cNvPr>
          <p:cNvSpPr txBox="1"/>
          <p:nvPr/>
        </p:nvSpPr>
        <p:spPr>
          <a:xfrm>
            <a:off x="606308" y="659503"/>
            <a:ext cx="6821920"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l" defTabSz="914172" rtl="0" eaLnBrk="0" fontAlgn="base" latinLnBrk="0" hangingPunct="0">
              <a:lnSpc>
                <a:spcPct val="100000"/>
              </a:lnSpc>
              <a:spcBef>
                <a:spcPts val="0"/>
              </a:spcBef>
              <a:spcAft>
                <a:spcPts val="0"/>
              </a:spcAft>
              <a:buClrTx/>
              <a:buSzPts val="990"/>
              <a:buFontTx/>
              <a:buNone/>
              <a:tabLst/>
              <a:defRPr/>
            </a:pPr>
            <a:r>
              <a:rPr kumimoji="0" lang="en" sz="4426" b="1" i="0" u="none" strike="noStrike" kern="0" cap="none" spc="0" normalizeH="0" baseline="0" noProof="0" dirty="0">
                <a:ln>
                  <a:noFill/>
                </a:ln>
                <a:solidFill>
                  <a:srgbClr val="0069FF"/>
                </a:solidFill>
                <a:effectLst/>
                <a:uLnTx/>
                <a:uFillTx/>
                <a:latin typeface="Helvetica Neue"/>
                <a:ea typeface="+mn-ea"/>
                <a:cs typeface="+mn-cs"/>
                <a:sym typeface="Helvetica Neue"/>
              </a:rPr>
              <a:t>Polling</a:t>
            </a:r>
            <a:r>
              <a:rPr kumimoji="0" lang="en" sz="4426" b="1" i="0" u="none" strike="noStrike" kern="0" cap="none" spc="0" normalizeH="0" baseline="0" noProof="0" dirty="0">
                <a:ln>
                  <a:noFill/>
                </a:ln>
                <a:solidFill>
                  <a:srgbClr val="00539B"/>
                </a:solidFill>
                <a:effectLst/>
                <a:uLnTx/>
                <a:uFillTx/>
                <a:latin typeface="Helvetica Neue"/>
                <a:ea typeface="Helvetica Neue"/>
                <a:cs typeface="Helvetica Neue"/>
                <a:sym typeface="Helvetica Neue"/>
              </a:rPr>
              <a:t> </a:t>
            </a:r>
            <a:r>
              <a:rPr kumimoji="0" lang="en"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rPr>
              <a:t>Question </a:t>
            </a:r>
            <a:endParaRPr kumimoji="0" sz="4426" b="1" i="0" u="none" strike="noStrike" kern="0" cap="none" spc="0" normalizeH="0" baseline="0" noProof="0" dirty="0">
              <a:ln>
                <a:noFill/>
              </a:ln>
              <a:solidFill>
                <a:srgbClr val="0069FF"/>
              </a:solidFill>
              <a:effectLst/>
              <a:uLnTx/>
              <a:uFillTx/>
              <a:latin typeface="Helvetica Neue"/>
              <a:ea typeface="Helvetica Neue"/>
              <a:cs typeface="Helvetica Neue"/>
              <a:sym typeface="Helvetica Neue"/>
            </a:endParaRPr>
          </a:p>
        </p:txBody>
      </p:sp>
      <p:sp>
        <p:nvSpPr>
          <p:cNvPr id="3" name="Google Shape;15;p3">
            <a:extLst>
              <a:ext uri="{FF2B5EF4-FFF2-40B4-BE49-F238E27FC236}">
                <a16:creationId xmlns:a16="http://schemas.microsoft.com/office/drawing/2014/main" id="{28F93465-5CF9-2DE2-C612-274B15073B0D}"/>
              </a:ext>
            </a:extLst>
          </p:cNvPr>
          <p:cNvSpPr txBox="1"/>
          <p:nvPr/>
        </p:nvSpPr>
        <p:spPr>
          <a:xfrm>
            <a:off x="1001962" y="1524076"/>
            <a:ext cx="8395649" cy="942955"/>
          </a:xfrm>
          <a:prstGeom prst="rect">
            <a:avLst/>
          </a:prstGeom>
          <a:solidFill>
            <a:schemeClr val="bg1"/>
          </a:solidFill>
          <a:ln>
            <a:noFill/>
          </a:ln>
        </p:spPr>
        <p:txBody>
          <a:bodyPr spcFirstLastPara="1" wrap="square" lIns="121869" tIns="121869" rIns="121869" bIns="121869" anchor="ctr" anchorCtr="0">
            <a:noAutofit/>
          </a:bodyPr>
          <a:lstStyle/>
          <a:p>
            <a:pPr marL="0" marR="0" lvl="0" indent="0" algn="r" defTabSz="914172" rtl="0" eaLnBrk="0" fontAlgn="base" latinLnBrk="0" hangingPunct="0">
              <a:lnSpc>
                <a:spcPct val="100000"/>
              </a:lnSpc>
              <a:spcBef>
                <a:spcPts val="0"/>
              </a:spcBef>
              <a:spcAft>
                <a:spcPts val="0"/>
              </a:spcAft>
              <a:buClrTx/>
              <a:buSzPts val="990"/>
              <a:buFontTx/>
              <a:buNone/>
              <a:tabLst/>
              <a:defRPr/>
            </a:pPr>
            <a:r>
              <a:rPr kumimoji="0" lang="en" sz="3200" b="1" i="0" u="none" strike="noStrike" kern="0" cap="none" spc="0" normalizeH="0" baseline="0" noProof="0" dirty="0">
                <a:ln>
                  <a:noFill/>
                </a:ln>
                <a:solidFill>
                  <a:srgbClr val="4D4F53"/>
                </a:solidFill>
                <a:effectLst/>
                <a:uLnTx/>
                <a:uFillTx/>
                <a:latin typeface="Helvetica Neue"/>
                <a:ea typeface="+mn-ea"/>
                <a:cs typeface="+mn-cs"/>
                <a:sym typeface="Helvetica Neue"/>
              </a:rPr>
              <a:t>What is your role in your organization?</a:t>
            </a:r>
            <a:endParaRPr kumimoji="0" sz="3200" b="1" i="0" u="none" strike="noStrike" kern="0" cap="none" spc="0" normalizeH="0" baseline="0" noProof="0" dirty="0">
              <a:ln>
                <a:noFill/>
              </a:ln>
              <a:solidFill>
                <a:srgbClr val="4D4F53"/>
              </a:solidFill>
              <a:effectLst/>
              <a:uLnTx/>
              <a:uFillTx/>
              <a:latin typeface="Helvetica Neue"/>
              <a:ea typeface="Helvetica Neue"/>
              <a:cs typeface="Helvetica Neue"/>
              <a:sym typeface="Helvetica Neue"/>
            </a:endParaRPr>
          </a:p>
        </p:txBody>
      </p:sp>
      <p:sp>
        <p:nvSpPr>
          <p:cNvPr id="4" name="Google Shape;15;p3">
            <a:extLst>
              <a:ext uri="{FF2B5EF4-FFF2-40B4-BE49-F238E27FC236}">
                <a16:creationId xmlns:a16="http://schemas.microsoft.com/office/drawing/2014/main" id="{BDFA18F9-1A76-644A-BD17-BBE49B2F58BE}"/>
              </a:ext>
            </a:extLst>
          </p:cNvPr>
          <p:cNvSpPr txBox="1"/>
          <p:nvPr/>
        </p:nvSpPr>
        <p:spPr>
          <a:xfrm>
            <a:off x="635825" y="3507740"/>
            <a:ext cx="6856929" cy="942955"/>
          </a:xfrm>
          <a:prstGeom prst="rect">
            <a:avLst/>
          </a:prstGeom>
          <a:solidFill>
            <a:schemeClr val="bg1"/>
          </a:solidFill>
          <a:ln>
            <a:noFill/>
          </a:ln>
        </p:spPr>
        <p:txBody>
          <a:bodyPr spcFirstLastPara="1" wrap="square" lIns="121869" tIns="121869" rIns="121869" bIns="121869" anchor="ctr" anchorCtr="0">
            <a:noAutofit/>
          </a:bodyPr>
          <a:lstStyle/>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Health Educator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Heathcare Provider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Long-term Care Clinical Staff</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Long-term Care Administrator</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Patient Advocate</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Quality Improvement Specialist</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Nurse</a:t>
            </a:r>
          </a:p>
          <a:p>
            <a:pPr marL="342900" marR="0" lvl="2" indent="-342900" algn="l" defTabSz="914172" rtl="0" eaLnBrk="0" fontAlgn="base" latinLnBrk="0" hangingPunct="0">
              <a:lnSpc>
                <a:spcPct val="100000"/>
              </a:lnSpc>
              <a:spcBef>
                <a:spcPts val="0"/>
              </a:spcBef>
              <a:spcAft>
                <a:spcPts val="0"/>
              </a:spcAft>
              <a:buClrTx/>
              <a:buSzPts val="990"/>
              <a:buFont typeface="Arial" panose="020B0604020202020204" pitchFamily="34" charset="0"/>
              <a:buChar char="•"/>
              <a:tabLst/>
              <a:defRPr/>
            </a:pPr>
            <a:r>
              <a:rPr kumimoji="0" lang="en" sz="2400" b="1" i="0" u="none" strike="noStrike" kern="0" cap="none" spc="0" normalizeH="0" baseline="0" noProof="0" dirty="0">
                <a:ln>
                  <a:noFill/>
                </a:ln>
                <a:solidFill>
                  <a:srgbClr val="0069FF"/>
                </a:solidFill>
                <a:effectLst/>
                <a:uLnTx/>
                <a:uFillTx/>
                <a:latin typeface="Helvetica Neue"/>
                <a:ea typeface="+mn-ea"/>
                <a:cs typeface="+mn-cs"/>
                <a:sym typeface="Helvetica Neue"/>
              </a:rPr>
              <a:t>Other</a:t>
            </a:r>
            <a:endParaRPr kumimoji="0" sz="2400" b="1" i="0" u="none" strike="noStrike" kern="0" cap="none" spc="0" normalizeH="0" baseline="0" noProof="0" dirty="0">
              <a:ln>
                <a:noFill/>
              </a:ln>
              <a:solidFill>
                <a:srgbClr val="0069FF"/>
              </a:solidFill>
              <a:effectLst/>
              <a:uLnTx/>
              <a:uFillTx/>
              <a:latin typeface="Helvetica Neue"/>
              <a:ea typeface="+mn-ea"/>
              <a:cs typeface="+mn-cs"/>
              <a:sym typeface="Helvetica Neue"/>
            </a:endParaRPr>
          </a:p>
        </p:txBody>
      </p:sp>
      <p:pic>
        <p:nvPicPr>
          <p:cNvPr id="18" name="Graphic 17" descr="Doctor female outline">
            <a:extLst>
              <a:ext uri="{FF2B5EF4-FFF2-40B4-BE49-F238E27FC236}">
                <a16:creationId xmlns:a16="http://schemas.microsoft.com/office/drawing/2014/main" id="{426EF21D-627C-A1E1-D847-1A5A70EE8C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7580" y="2416747"/>
            <a:ext cx="3124940" cy="3124940"/>
          </a:xfrm>
          <a:prstGeom prst="rect">
            <a:avLst/>
          </a:prstGeom>
        </p:spPr>
      </p:pic>
    </p:spTree>
    <p:extLst>
      <p:ext uri="{BB962C8B-B14F-4D97-AF65-F5344CB8AC3E}">
        <p14:creationId xmlns:p14="http://schemas.microsoft.com/office/powerpoint/2010/main" val="291451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9" name="Google Shape;29;p6"/>
          <p:cNvSpPr txBox="1">
            <a:spLocks noGrp="1"/>
          </p:cNvSpPr>
          <p:nvPr>
            <p:ph type="title"/>
          </p:nvPr>
        </p:nvSpPr>
        <p:spPr>
          <a:xfrm>
            <a:off x="808300" y="3149343"/>
            <a:ext cx="10107200" cy="1204119"/>
          </a:xfrm>
          <a:prstGeom prst="rect">
            <a:avLst/>
          </a:prstGeom>
        </p:spPr>
        <p:txBody>
          <a:bodyPr spcFirstLastPara="1" vert="horz" wrap="square" lIns="121900" tIns="121900" rIns="121900" bIns="121900" rtlCol="0" anchor="t" anchorCtr="0">
            <a:noAutofit/>
          </a:bodyPr>
          <a:lstStyle/>
          <a:p>
            <a:br>
              <a:rPr lang="en-US" sz="3200" dirty="0">
                <a:latin typeface="Calibri"/>
                <a:cs typeface="Calibri"/>
              </a:rPr>
            </a:br>
            <a:endParaRPr lang="en-US" sz="3200" dirty="0">
              <a:latin typeface="NeueHaasGroteskText Pro"/>
            </a:endParaRPr>
          </a:p>
        </p:txBody>
      </p:sp>
      <p:sp>
        <p:nvSpPr>
          <p:cNvPr id="30" name="Google Shape;30;p6"/>
          <p:cNvSpPr txBox="1"/>
          <p:nvPr/>
        </p:nvSpPr>
        <p:spPr>
          <a:xfrm>
            <a:off x="9309604" y="187979"/>
            <a:ext cx="2246800" cy="430847"/>
          </a:xfrm>
          <a:prstGeom prst="rect">
            <a:avLst/>
          </a:prstGeom>
          <a:noFill/>
          <a:ln>
            <a:noFill/>
          </a:ln>
        </p:spPr>
        <p:txBody>
          <a:bodyPr spcFirstLastPara="1" wrap="square" lIns="121900" tIns="121900" rIns="121900" bIns="121900" anchor="t" anchorCtr="0">
            <a:spAutoFit/>
          </a:bodyPr>
          <a:lstStyle/>
          <a:p>
            <a:pPr algn="r"/>
            <a:r>
              <a:rPr lang="en" sz="1200" b="1">
                <a:solidFill>
                  <a:srgbClr val="0069FF"/>
                </a:solidFill>
                <a:latin typeface="Helvetica Neue"/>
                <a:ea typeface="Helvetica Neue"/>
                <a:cs typeface="Helvetica Neue"/>
                <a:sym typeface="Helvetica Neue"/>
              </a:rPr>
              <a:t>www.qsource.org</a:t>
            </a:r>
            <a:endParaRPr sz="1200" b="1">
              <a:solidFill>
                <a:srgbClr val="0069FF"/>
              </a:solidFill>
              <a:latin typeface="Helvetica Neue"/>
              <a:ea typeface="Helvetica Neue"/>
              <a:cs typeface="Helvetica Neue"/>
              <a:sym typeface="Helvetica Neue"/>
            </a:endParaRPr>
          </a:p>
        </p:txBody>
      </p:sp>
      <p:sp>
        <p:nvSpPr>
          <p:cNvPr id="2" name="Title 3">
            <a:extLst>
              <a:ext uri="{FF2B5EF4-FFF2-40B4-BE49-F238E27FC236}">
                <a16:creationId xmlns:a16="http://schemas.microsoft.com/office/drawing/2014/main" id="{DA2CE7C1-1FCB-D5CD-C4B0-18D1DAE2ABDF}"/>
              </a:ext>
            </a:extLst>
          </p:cNvPr>
          <p:cNvSpPr txBox="1">
            <a:spLocks/>
          </p:cNvSpPr>
          <p:nvPr/>
        </p:nvSpPr>
        <p:spPr>
          <a:xfrm>
            <a:off x="808300" y="1340848"/>
            <a:ext cx="10515600" cy="238760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100000"/>
              </a:lnSpc>
              <a:spcBef>
                <a:spcPts val="0"/>
              </a:spcBef>
              <a:spcAft>
                <a:spcPts val="0"/>
              </a:spcAft>
              <a:buClr>
                <a:schemeClr val="lt1"/>
              </a:buClr>
              <a:buSzPts val="4100"/>
              <a:buNone/>
              <a:defRPr sz="5467" b="1" i="0" kern="1200">
                <a:solidFill>
                  <a:schemeClr val="lt1"/>
                </a:solidFill>
                <a:latin typeface="NeueHaasGroteskText Pro" panose="020B0504020202020204" pitchFamily="34" charset="77"/>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dirty="0">
                <a:latin typeface="+mn-lt"/>
              </a:rPr>
              <a:t>Closing the Health Literacy Gap: Advancing Health Equity</a:t>
            </a:r>
          </a:p>
        </p:txBody>
      </p:sp>
      <p:sp>
        <p:nvSpPr>
          <p:cNvPr id="3" name="Subtitle 4">
            <a:extLst>
              <a:ext uri="{FF2B5EF4-FFF2-40B4-BE49-F238E27FC236}">
                <a16:creationId xmlns:a16="http://schemas.microsoft.com/office/drawing/2014/main" id="{1F470C01-6338-2776-DE65-387176596EFB}"/>
              </a:ext>
            </a:extLst>
          </p:cNvPr>
          <p:cNvSpPr>
            <a:spLocks noGrp="1"/>
          </p:cNvSpPr>
          <p:nvPr>
            <p:ph type="subTitle" idx="1"/>
          </p:nvPr>
        </p:nvSpPr>
        <p:spPr>
          <a:xfrm>
            <a:off x="808300" y="3820523"/>
            <a:ext cx="10515600" cy="1655762"/>
          </a:xfrm>
        </p:spPr>
        <p:txBody>
          <a:bodyPr/>
          <a:lstStyle/>
          <a:p>
            <a:pPr algn="l"/>
            <a:r>
              <a:rPr lang="en-US" sz="3200" b="1" dirty="0">
                <a:solidFill>
                  <a:schemeClr val="bg1"/>
                </a:solidFill>
                <a:cs typeface="Calibri"/>
              </a:rPr>
              <a:t>Pooja Kothari, RN, MPH</a:t>
            </a:r>
          </a:p>
          <a:p>
            <a:pPr algn="l"/>
            <a:r>
              <a:rPr lang="en-US" sz="3200" b="1" dirty="0">
                <a:solidFill>
                  <a:schemeClr val="bg1"/>
                </a:solidFill>
                <a:cs typeface="Calibri"/>
              </a:rPr>
              <a:t>Health Equity SME, </a:t>
            </a:r>
            <a:r>
              <a:rPr lang="en-US" sz="3200" b="1" dirty="0" err="1">
                <a:solidFill>
                  <a:schemeClr val="bg1"/>
                </a:solidFill>
                <a:cs typeface="Calibri"/>
              </a:rPr>
              <a:t>QSource</a:t>
            </a:r>
            <a:endParaRPr lang="en-US" sz="3200" b="1" dirty="0">
              <a:solidFill>
                <a:schemeClr val="bg1"/>
              </a:solidFill>
              <a:cs typeface="Calibri"/>
            </a:endParaRPr>
          </a:p>
          <a:p>
            <a:pPr algn="l"/>
            <a:endParaRPr lang="en-US" sz="1200" dirty="0">
              <a:solidFill>
                <a:schemeClr val="bg1"/>
              </a:solidFill>
              <a:cs typeface="Calibri"/>
            </a:endParaRPr>
          </a:p>
          <a:p>
            <a:pPr algn="l"/>
            <a:r>
              <a:rPr lang="en-US" dirty="0">
                <a:solidFill>
                  <a:schemeClr val="bg1"/>
                </a:solidFill>
                <a:cs typeface="Calibri"/>
              </a:rPr>
              <a:t>October 10, 2023</a:t>
            </a:r>
          </a:p>
          <a:p>
            <a:pPr algn="l"/>
            <a:endParaRPr lang="en-US" dirty="0">
              <a:solidFill>
                <a:schemeClr val="bg1">
                  <a:lumMod val="50000"/>
                </a:schemeClr>
              </a:solidFill>
              <a:cs typeface="Calibri"/>
            </a:endParaRPr>
          </a:p>
        </p:txBody>
      </p:sp>
      <p:pic>
        <p:nvPicPr>
          <p:cNvPr id="2050" name="Picture 2" descr="Health Literacy">
            <a:extLst>
              <a:ext uri="{FF2B5EF4-FFF2-40B4-BE49-F238E27FC236}">
                <a16:creationId xmlns:a16="http://schemas.microsoft.com/office/drawing/2014/main" id="{2E3CBEAB-45B6-48B6-402E-D4BD064E5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744" y="5202237"/>
            <a:ext cx="2286256" cy="1655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What is Health Literacy?</a:t>
            </a:r>
          </a:p>
        </p:txBody>
      </p:sp>
      <p:graphicFrame>
        <p:nvGraphicFramePr>
          <p:cNvPr id="16" name="Diagram 15">
            <a:extLst>
              <a:ext uri="{FF2B5EF4-FFF2-40B4-BE49-F238E27FC236}">
                <a16:creationId xmlns:a16="http://schemas.microsoft.com/office/drawing/2014/main" id="{FA1AA466-CB6D-F33D-4AB8-69FDA363C85B}"/>
              </a:ext>
            </a:extLst>
          </p:cNvPr>
          <p:cNvGraphicFramePr/>
          <p:nvPr>
            <p:extLst>
              <p:ext uri="{D42A27DB-BD31-4B8C-83A1-F6EECF244321}">
                <p14:modId xmlns:p14="http://schemas.microsoft.com/office/powerpoint/2010/main" val="3253307352"/>
              </p:ext>
            </p:extLst>
          </p:nvPr>
        </p:nvGraphicFramePr>
        <p:xfrm>
          <a:off x="877536" y="1057432"/>
          <a:ext cx="10436927" cy="5805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613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Let’s Meet John…</a:t>
            </a:r>
          </a:p>
        </p:txBody>
      </p:sp>
      <p:sp>
        <p:nvSpPr>
          <p:cNvPr id="7" name="Text Placeholder 6">
            <a:extLst>
              <a:ext uri="{FF2B5EF4-FFF2-40B4-BE49-F238E27FC236}">
                <a16:creationId xmlns:a16="http://schemas.microsoft.com/office/drawing/2014/main" id="{79C13593-EDAD-D0EF-B699-5C41D7360C1A}"/>
              </a:ext>
            </a:extLst>
          </p:cNvPr>
          <p:cNvSpPr>
            <a:spLocks noGrp="1"/>
          </p:cNvSpPr>
          <p:nvPr>
            <p:ph type="body" sz="half" idx="17"/>
          </p:nvPr>
        </p:nvSpPr>
        <p:spPr>
          <a:xfrm>
            <a:off x="3261091" y="1814233"/>
            <a:ext cx="8116312" cy="4532457"/>
          </a:xfrm>
        </p:spPr>
        <p:txBody>
          <a:bodyPr/>
          <a:lstStyle/>
          <a:p>
            <a:r>
              <a:rPr lang="en-US" dirty="0"/>
              <a:t>He’s feeling dizzy, suddenly can’t see very well, and has been very tired recently. </a:t>
            </a:r>
          </a:p>
          <a:p>
            <a:endParaRPr lang="en-US" dirty="0"/>
          </a:p>
          <a:p>
            <a:r>
              <a:rPr lang="en-US" dirty="0"/>
              <a:t>He works long days as a mechanic, and his first language is Spanish, but he can both read and speak English. He lives an hour away from the nearest pharmacy.</a:t>
            </a:r>
          </a:p>
          <a:p>
            <a:endParaRPr lang="en-US" dirty="0"/>
          </a:p>
          <a:p>
            <a:r>
              <a:rPr lang="en-US" dirty="0"/>
              <a:t>His typical lunch is rice and beans with a beef stew. He doesn’t drink coffee but has a Coke since it’s refreshing and has caffeine.</a:t>
            </a:r>
          </a:p>
        </p:txBody>
      </p:sp>
      <p:pic>
        <p:nvPicPr>
          <p:cNvPr id="13" name="Graphic 12" descr="Bearded man in a robe">
            <a:extLst>
              <a:ext uri="{FF2B5EF4-FFF2-40B4-BE49-F238E27FC236}">
                <a16:creationId xmlns:a16="http://schemas.microsoft.com/office/drawing/2014/main" id="{A7217EB7-7B0D-2C16-C629-E2B63264DE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99" y="1896546"/>
            <a:ext cx="2921256" cy="3672436"/>
          </a:xfrm>
          <a:prstGeom prst="rect">
            <a:avLst/>
          </a:prstGeom>
        </p:spPr>
      </p:pic>
      <p:sp>
        <p:nvSpPr>
          <p:cNvPr id="3" name="TextBox 2">
            <a:extLst>
              <a:ext uri="{FF2B5EF4-FFF2-40B4-BE49-F238E27FC236}">
                <a16:creationId xmlns:a16="http://schemas.microsoft.com/office/drawing/2014/main" id="{FBB5F4C3-1354-FE85-D7E5-55B8D57FC973}"/>
              </a:ext>
            </a:extLst>
          </p:cNvPr>
          <p:cNvSpPr txBox="1"/>
          <p:nvPr/>
        </p:nvSpPr>
        <p:spPr>
          <a:xfrm>
            <a:off x="6599715" y="6122952"/>
            <a:ext cx="8420546" cy="1424763"/>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99118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79BAD9-2456-0A8F-93B6-33390DE73336}"/>
              </a:ext>
            </a:extLst>
          </p:cNvPr>
          <p:cNvSpPr>
            <a:spLocks noGrp="1"/>
          </p:cNvSpPr>
          <p:nvPr>
            <p:ph type="body" sz="quarter" idx="16"/>
          </p:nvPr>
        </p:nvSpPr>
        <p:spPr/>
        <p:txBody>
          <a:bodyPr/>
          <a:lstStyle/>
          <a:p>
            <a:r>
              <a:rPr lang="en-US" dirty="0"/>
              <a:t>Health Literacy ?!?</a:t>
            </a:r>
          </a:p>
        </p:txBody>
      </p:sp>
      <p:pic>
        <p:nvPicPr>
          <p:cNvPr id="3" name="Graphic 2" descr="Elongated speech bubble">
            <a:extLst>
              <a:ext uri="{FF2B5EF4-FFF2-40B4-BE49-F238E27FC236}">
                <a16:creationId xmlns:a16="http://schemas.microsoft.com/office/drawing/2014/main" id="{CBABD2F8-44B3-6A02-A654-1116AB24E0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95" y="1375352"/>
            <a:ext cx="7735987" cy="4335090"/>
          </a:xfrm>
          <a:prstGeom prst="rect">
            <a:avLst/>
          </a:prstGeom>
        </p:spPr>
      </p:pic>
      <p:sp>
        <p:nvSpPr>
          <p:cNvPr id="4" name="Text Placeholder 2">
            <a:extLst>
              <a:ext uri="{FF2B5EF4-FFF2-40B4-BE49-F238E27FC236}">
                <a16:creationId xmlns:a16="http://schemas.microsoft.com/office/drawing/2014/main" id="{45349014-680F-97BE-D5F6-BB1A8072BFAA}"/>
              </a:ext>
            </a:extLst>
          </p:cNvPr>
          <p:cNvSpPr>
            <a:spLocks noGrp="1"/>
          </p:cNvSpPr>
          <p:nvPr>
            <p:ph type="body" sz="half" idx="17"/>
          </p:nvPr>
        </p:nvSpPr>
        <p:spPr>
          <a:xfrm>
            <a:off x="1422805" y="2161891"/>
            <a:ext cx="5805021" cy="2534218"/>
          </a:xfrm>
        </p:spPr>
        <p:txBody>
          <a:bodyPr/>
          <a:lstStyle/>
          <a:p>
            <a:r>
              <a:rPr lang="en-US" sz="1600" dirty="0">
                <a:solidFill>
                  <a:srgbClr val="292929"/>
                </a:solidFill>
                <a:latin typeface="Karla" panose="020B0604020202020204" pitchFamily="2" charset="0"/>
              </a:rPr>
              <a:t>Your test results came back and your </a:t>
            </a:r>
            <a:r>
              <a:rPr lang="en-US" sz="1600" dirty="0">
                <a:solidFill>
                  <a:srgbClr val="FF0000"/>
                </a:solidFill>
                <a:latin typeface="Karla" panose="020B0604020202020204" pitchFamily="2" charset="0"/>
              </a:rPr>
              <a:t>Hemoglobin A1c </a:t>
            </a:r>
            <a:r>
              <a:rPr lang="en-US" sz="1600" dirty="0">
                <a:solidFill>
                  <a:srgbClr val="292929"/>
                </a:solidFill>
                <a:latin typeface="Karla" panose="020B0604020202020204" pitchFamily="2" charset="0"/>
              </a:rPr>
              <a:t>was very </a:t>
            </a:r>
            <a:r>
              <a:rPr lang="en-US" sz="1600" dirty="0">
                <a:solidFill>
                  <a:srgbClr val="FF0000"/>
                </a:solidFill>
                <a:latin typeface="Karla" panose="020B0604020202020204" pitchFamily="2" charset="0"/>
              </a:rPr>
              <a:t>elevated</a:t>
            </a:r>
            <a:r>
              <a:rPr lang="en-US" sz="1600" dirty="0">
                <a:solidFill>
                  <a:srgbClr val="292929"/>
                </a:solidFill>
                <a:latin typeface="Karla" panose="020B0604020202020204" pitchFamily="2" charset="0"/>
              </a:rPr>
              <a:t>, it looks like you have </a:t>
            </a:r>
            <a:r>
              <a:rPr lang="en-US" sz="1600" dirty="0">
                <a:solidFill>
                  <a:srgbClr val="FF0000"/>
                </a:solidFill>
                <a:latin typeface="Karla" panose="020B0604020202020204" pitchFamily="2" charset="0"/>
              </a:rPr>
              <a:t>type 2 diabetes</a:t>
            </a:r>
            <a:r>
              <a:rPr lang="en-US" sz="1600" dirty="0">
                <a:solidFill>
                  <a:srgbClr val="292929"/>
                </a:solidFill>
                <a:latin typeface="Karla" panose="020B0604020202020204" pitchFamily="2" charset="0"/>
              </a:rPr>
              <a:t>. It means your body doesn’t use </a:t>
            </a:r>
            <a:r>
              <a:rPr lang="en-US" sz="1600" dirty="0">
                <a:solidFill>
                  <a:srgbClr val="FF0000"/>
                </a:solidFill>
                <a:latin typeface="Karla" panose="020B0604020202020204" pitchFamily="2" charset="0"/>
              </a:rPr>
              <a:t>insulin</a:t>
            </a:r>
            <a:r>
              <a:rPr lang="en-US" sz="1600" dirty="0">
                <a:solidFill>
                  <a:srgbClr val="292929"/>
                </a:solidFill>
                <a:latin typeface="Karla" panose="020B0604020202020204" pitchFamily="2" charset="0"/>
              </a:rPr>
              <a:t> properly. Let’s focus on eating more of a </a:t>
            </a:r>
            <a:r>
              <a:rPr lang="en-US" sz="1600" dirty="0">
                <a:solidFill>
                  <a:srgbClr val="FF0000"/>
                </a:solidFill>
                <a:latin typeface="Karla" panose="020B0604020202020204" pitchFamily="2" charset="0"/>
              </a:rPr>
              <a:t>balanced diet</a:t>
            </a:r>
            <a:r>
              <a:rPr lang="en-US" sz="1600" dirty="0">
                <a:solidFill>
                  <a:srgbClr val="292929"/>
                </a:solidFill>
                <a:latin typeface="Karla" panose="020B0604020202020204" pitchFamily="2" charset="0"/>
              </a:rPr>
              <a:t>, reduce your </a:t>
            </a:r>
            <a:r>
              <a:rPr lang="en-US" sz="1600" dirty="0">
                <a:solidFill>
                  <a:srgbClr val="FF0000"/>
                </a:solidFill>
                <a:latin typeface="Karla" panose="020B0604020202020204" pitchFamily="2" charset="0"/>
              </a:rPr>
              <a:t>carbohydrate</a:t>
            </a:r>
            <a:r>
              <a:rPr lang="en-US" sz="1600" dirty="0">
                <a:solidFill>
                  <a:srgbClr val="292929"/>
                </a:solidFill>
                <a:latin typeface="Karla" panose="020B0604020202020204" pitchFamily="2" charset="0"/>
              </a:rPr>
              <a:t> and </a:t>
            </a:r>
            <a:r>
              <a:rPr lang="en-US" sz="1600" dirty="0">
                <a:solidFill>
                  <a:srgbClr val="FF0000"/>
                </a:solidFill>
                <a:latin typeface="Karla" panose="020B0604020202020204" pitchFamily="2" charset="0"/>
              </a:rPr>
              <a:t>sugar intake</a:t>
            </a:r>
            <a:r>
              <a:rPr lang="en-US" sz="1600" dirty="0">
                <a:solidFill>
                  <a:srgbClr val="292929"/>
                </a:solidFill>
                <a:latin typeface="Karla" panose="020B0604020202020204" pitchFamily="2" charset="0"/>
              </a:rPr>
              <a:t>. Also, we need to change your medication for </a:t>
            </a:r>
            <a:r>
              <a:rPr lang="en-US" sz="1600" dirty="0">
                <a:solidFill>
                  <a:srgbClr val="FF0000"/>
                </a:solidFill>
                <a:latin typeface="Karla" panose="020B0604020202020204" pitchFamily="2" charset="0"/>
              </a:rPr>
              <a:t>hypertension</a:t>
            </a:r>
            <a:r>
              <a:rPr lang="en-US" sz="1600" dirty="0">
                <a:solidFill>
                  <a:srgbClr val="292929"/>
                </a:solidFill>
                <a:latin typeface="Karla" panose="020B0604020202020204" pitchFamily="2" charset="0"/>
              </a:rPr>
              <a:t>. Please go to your pharmacy and they will give you the updated medications – you now have to take 2 medications instead of 1.</a:t>
            </a:r>
          </a:p>
          <a:p>
            <a:endParaRPr lang="en-US" sz="1050" dirty="0">
              <a:solidFill>
                <a:srgbClr val="292929"/>
              </a:solidFill>
              <a:latin typeface="Karla" panose="020B0604020202020204" pitchFamily="2" charset="0"/>
            </a:endParaRPr>
          </a:p>
        </p:txBody>
      </p:sp>
      <p:pic>
        <p:nvPicPr>
          <p:cNvPr id="8" name="Graphic 7" descr="Oblong speech bubble">
            <a:extLst>
              <a:ext uri="{FF2B5EF4-FFF2-40B4-BE49-F238E27FC236}">
                <a16:creationId xmlns:a16="http://schemas.microsoft.com/office/drawing/2014/main" id="{364E8774-C71B-F4F9-008B-98F8020341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8949" y="4101653"/>
            <a:ext cx="4432792" cy="2780331"/>
          </a:xfrm>
          <a:prstGeom prst="rect">
            <a:avLst/>
          </a:prstGeom>
        </p:spPr>
      </p:pic>
      <p:sp>
        <p:nvSpPr>
          <p:cNvPr id="6" name="TextBox 5">
            <a:extLst>
              <a:ext uri="{FF2B5EF4-FFF2-40B4-BE49-F238E27FC236}">
                <a16:creationId xmlns:a16="http://schemas.microsoft.com/office/drawing/2014/main" id="{A5BD0F2B-5D97-8499-FDB3-998F8D44B9CA}"/>
              </a:ext>
            </a:extLst>
          </p:cNvPr>
          <p:cNvSpPr txBox="1"/>
          <p:nvPr/>
        </p:nvSpPr>
        <p:spPr>
          <a:xfrm>
            <a:off x="7752170" y="4785823"/>
            <a:ext cx="3162928" cy="1569660"/>
          </a:xfrm>
          <a:prstGeom prst="rect">
            <a:avLst/>
          </a:prstGeom>
          <a:noFill/>
        </p:spPr>
        <p:txBody>
          <a:bodyPr wrap="square">
            <a:spAutoFit/>
          </a:bodyPr>
          <a:lstStyle/>
          <a:p>
            <a:r>
              <a:rPr lang="en-US" sz="1600" dirty="0">
                <a:solidFill>
                  <a:srgbClr val="292929"/>
                </a:solidFill>
                <a:latin typeface="Karla" panose="020B0604020202020204" pitchFamily="2" charset="0"/>
              </a:rPr>
              <a:t>This is your </a:t>
            </a:r>
            <a:r>
              <a:rPr lang="en-US" sz="1600" dirty="0">
                <a:solidFill>
                  <a:srgbClr val="FF0000"/>
                </a:solidFill>
                <a:latin typeface="Karla" panose="020B0604020202020204" pitchFamily="2" charset="0"/>
              </a:rPr>
              <a:t>Enalapril</a:t>
            </a:r>
            <a:r>
              <a:rPr lang="en-US" sz="1600" dirty="0">
                <a:solidFill>
                  <a:srgbClr val="292929"/>
                </a:solidFill>
                <a:latin typeface="Karla" panose="020B0604020202020204" pitchFamily="2" charset="0"/>
              </a:rPr>
              <a:t>, take it </a:t>
            </a:r>
            <a:r>
              <a:rPr lang="en-US" sz="1600" dirty="0">
                <a:solidFill>
                  <a:srgbClr val="FF0000"/>
                </a:solidFill>
                <a:latin typeface="Karla" panose="020B0604020202020204" pitchFamily="2" charset="0"/>
              </a:rPr>
              <a:t>orally</a:t>
            </a:r>
            <a:r>
              <a:rPr lang="en-US" sz="1600" dirty="0">
                <a:solidFill>
                  <a:srgbClr val="292929"/>
                </a:solidFill>
                <a:latin typeface="Karla" panose="020B0604020202020204" pitchFamily="2" charset="0"/>
              </a:rPr>
              <a:t> every 12 hours with food. The doctor also </a:t>
            </a:r>
            <a:r>
              <a:rPr lang="en-US" sz="1600" dirty="0">
                <a:solidFill>
                  <a:srgbClr val="FF0000"/>
                </a:solidFill>
                <a:latin typeface="Karla" panose="020B0604020202020204" pitchFamily="2" charset="0"/>
              </a:rPr>
              <a:t>prescribed</a:t>
            </a:r>
            <a:r>
              <a:rPr lang="en-US" sz="1600" dirty="0">
                <a:solidFill>
                  <a:srgbClr val="292929"/>
                </a:solidFill>
                <a:latin typeface="Karla" panose="020B0604020202020204" pitchFamily="2" charset="0"/>
              </a:rPr>
              <a:t> </a:t>
            </a:r>
            <a:r>
              <a:rPr lang="en-US" sz="1600" dirty="0">
                <a:solidFill>
                  <a:srgbClr val="FF0000"/>
                </a:solidFill>
                <a:latin typeface="Karla" panose="020B0604020202020204" pitchFamily="2" charset="0"/>
              </a:rPr>
              <a:t>Chlortalidone</a:t>
            </a:r>
            <a:r>
              <a:rPr lang="en-US" sz="1600" dirty="0">
                <a:solidFill>
                  <a:srgbClr val="292929"/>
                </a:solidFill>
                <a:latin typeface="Karla" panose="020B0604020202020204" pitchFamily="2" charset="0"/>
              </a:rPr>
              <a:t>, take that </a:t>
            </a:r>
            <a:r>
              <a:rPr lang="en-US" sz="1600" dirty="0">
                <a:solidFill>
                  <a:srgbClr val="FF0000"/>
                </a:solidFill>
                <a:latin typeface="Karla" panose="020B0604020202020204" pitchFamily="2" charset="0"/>
              </a:rPr>
              <a:t>one twice a day </a:t>
            </a:r>
            <a:r>
              <a:rPr lang="en-US" sz="1600" dirty="0">
                <a:solidFill>
                  <a:srgbClr val="292929"/>
                </a:solidFill>
                <a:latin typeface="Karla" panose="020B0604020202020204" pitchFamily="2" charset="0"/>
              </a:rPr>
              <a:t>with an </a:t>
            </a:r>
            <a:r>
              <a:rPr lang="en-US" sz="1600" dirty="0">
                <a:solidFill>
                  <a:srgbClr val="FF0000"/>
                </a:solidFill>
                <a:latin typeface="Karla" panose="020B0604020202020204" pitchFamily="2" charset="0"/>
              </a:rPr>
              <a:t>empty stomach</a:t>
            </a:r>
            <a:r>
              <a:rPr lang="en-US" sz="1600" dirty="0">
                <a:solidFill>
                  <a:srgbClr val="292929"/>
                </a:solidFill>
                <a:latin typeface="Karla" panose="020B0604020202020204" pitchFamily="2" charset="0"/>
              </a:rPr>
              <a:t>.</a:t>
            </a:r>
          </a:p>
        </p:txBody>
      </p:sp>
      <p:pic>
        <p:nvPicPr>
          <p:cNvPr id="10" name="Graphic 9" descr="Woozy face outline with solid fill">
            <a:extLst>
              <a:ext uri="{FF2B5EF4-FFF2-40B4-BE49-F238E27FC236}">
                <a16:creationId xmlns:a16="http://schemas.microsoft.com/office/drawing/2014/main" id="{33A6EF03-44BA-2CB6-0FC4-4FB27EBE0D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45781" y="893532"/>
            <a:ext cx="745815" cy="745815"/>
          </a:xfrm>
          <a:prstGeom prst="rect">
            <a:avLst/>
          </a:prstGeom>
        </p:spPr>
      </p:pic>
    </p:spTree>
    <p:extLst>
      <p:ext uri="{BB962C8B-B14F-4D97-AF65-F5344CB8AC3E}">
        <p14:creationId xmlns:p14="http://schemas.microsoft.com/office/powerpoint/2010/main" val="4105968822"/>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Qsource Color Brand">
      <a:dk1>
        <a:srgbClr val="000000"/>
      </a:dk1>
      <a:lt1>
        <a:srgbClr val="FFFFFF"/>
      </a:lt1>
      <a:dk2>
        <a:srgbClr val="A7A7A7"/>
      </a:dk2>
      <a:lt2>
        <a:srgbClr val="535353"/>
      </a:lt2>
      <a:accent1>
        <a:srgbClr val="0069FF"/>
      </a:accent1>
      <a:accent2>
        <a:srgbClr val="003580"/>
      </a:accent2>
      <a:accent3>
        <a:srgbClr val="E9FAFD"/>
      </a:accent3>
      <a:accent4>
        <a:srgbClr val="E73DA6"/>
      </a:accent4>
      <a:accent5>
        <a:srgbClr val="F3B344"/>
      </a:accent5>
      <a:accent6>
        <a:srgbClr val="7FFA4E"/>
      </a:accent6>
      <a:hlink>
        <a:srgbClr val="0000FF"/>
      </a:hlink>
      <a:folHlink>
        <a:srgbClr val="FF00FF"/>
      </a:folHlink>
    </a:clrScheme>
    <a:fontScheme name="Office Theme">
      <a:majorFont>
        <a:latin typeface="Neue Haas Grotesk Text Pro 55 R"/>
        <a:ea typeface="Neue Haas Grotesk Text Pro 55 R"/>
        <a:cs typeface="Neue Haas Grotesk Text Pro 55 R"/>
      </a:majorFont>
      <a:minorFont>
        <a:latin typeface="Neue Haas Grotesk Text Pro 55 R"/>
        <a:ea typeface="Neue Haas Grotesk Text Pro 55 R"/>
        <a:cs typeface="Neue Haas Grotesk Text Pro 55 R"/>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371600" rtl="0" fontAlgn="auto" latinLnBrk="0" hangingPunct="0">
          <a:lnSpc>
            <a:spcPct val="110000"/>
          </a:lnSpc>
          <a:spcBef>
            <a:spcPts val="1200"/>
          </a:spcBef>
          <a:spcAft>
            <a:spcPts val="0"/>
          </a:spcAft>
          <a:buClrTx/>
          <a:buSzTx/>
          <a:buFontTx/>
          <a:buNone/>
          <a:tabLst/>
          <a:defRPr kumimoji="0" sz="3800" b="0" i="0" u="none" strike="noStrike" cap="none" spc="0" normalizeH="0" baseline="0">
            <a:ln>
              <a:noFill/>
            </a:ln>
            <a:solidFill>
              <a:srgbClr val="000000"/>
            </a:solidFill>
            <a:effectLst/>
            <a:uFillTx/>
            <a:latin typeface="+mn-lt"/>
            <a:ea typeface="+mn-ea"/>
            <a:cs typeface="+mn-cs"/>
            <a:sym typeface="Neue Haas Grotesk Text Pro 55 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wrap="square" lIns="0" tIns="0" rIns="0" bIns="0">
        <a:noAutofit/>
      </a:bodyPr>
      <a:lstStyle>
        <a:defPPr algn="l">
          <a:defRPr sz="3800" dirty="0"/>
        </a:def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019 Qsource PPT Template">
  <a:themeElements>
    <a:clrScheme name="2018 Qsource Corp">
      <a:dk1>
        <a:srgbClr val="00539B"/>
      </a:dk1>
      <a:lt1>
        <a:srgbClr val="FFFFFF"/>
      </a:lt1>
      <a:dk2>
        <a:srgbClr val="4D4F53"/>
      </a:dk2>
      <a:lt2>
        <a:srgbClr val="F1CB00"/>
      </a:lt2>
      <a:accent1>
        <a:srgbClr val="0077A1"/>
      </a:accent1>
      <a:accent2>
        <a:srgbClr val="AB1F2A"/>
      </a:accent2>
      <a:accent3>
        <a:srgbClr val="323394"/>
      </a:accent3>
      <a:accent4>
        <a:srgbClr val="5DB860"/>
      </a:accent4>
      <a:accent5>
        <a:srgbClr val="AC8A30"/>
      </a:accent5>
      <a:accent6>
        <a:srgbClr val="3DBAA2"/>
      </a:accent6>
      <a:hlink>
        <a:srgbClr val="0077A1"/>
      </a:hlink>
      <a:folHlink>
        <a:srgbClr val="0077A1"/>
      </a:folHlink>
    </a:clrScheme>
    <a:fontScheme name="Qsource Corp new">
      <a:majorFont>
        <a:latin typeface="Arial"/>
        <a:ea typeface=""/>
        <a:cs typeface=""/>
      </a:majorFont>
      <a:minorFont>
        <a:latin typeface="Times New Roman"/>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Qsource PPT Template" id="{5C25AD3B-FAA6-41FF-A2D2-2FFD1C20FC20}" vid="{6E7E1986-8479-42B5-96D8-21867382AA46}"/>
    </a:ext>
  </a:extLst>
</a:theme>
</file>

<file path=ppt/theme/theme4.xml><?xml version="1.0" encoding="utf-8"?>
<a:theme xmlns:a="http://schemas.openxmlformats.org/drawingml/2006/main" name="Default Design">
  <a:themeElements>
    <a:clrScheme name="Custom 5">
      <a:dk1>
        <a:srgbClr val="4D4D4D"/>
      </a:dk1>
      <a:lt1>
        <a:srgbClr val="FFFFFF"/>
      </a:lt1>
      <a:dk2>
        <a:srgbClr val="007836"/>
      </a:dk2>
      <a:lt2>
        <a:srgbClr val="808080"/>
      </a:lt2>
      <a:accent1>
        <a:srgbClr val="77B800"/>
      </a:accent1>
      <a:accent2>
        <a:srgbClr val="D25D1C"/>
      </a:accent2>
      <a:accent3>
        <a:srgbClr val="FFFFFF"/>
      </a:accent3>
      <a:accent4>
        <a:srgbClr val="404040"/>
      </a:accent4>
      <a:accent5>
        <a:srgbClr val="BDD8AA"/>
      </a:accent5>
      <a:accent6>
        <a:srgbClr val="BE5318"/>
      </a:accent6>
      <a:hlink>
        <a:srgbClr val="2A6EBB"/>
      </a:hlink>
      <a:folHlink>
        <a:srgbClr val="00783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808080"/>
        </a:lt2>
        <a:accent1>
          <a:srgbClr val="007836"/>
        </a:accent1>
        <a:accent2>
          <a:srgbClr val="77B800"/>
        </a:accent2>
        <a:accent3>
          <a:srgbClr val="FFFFFF"/>
        </a:accent3>
        <a:accent4>
          <a:srgbClr val="2A2A2A"/>
        </a:accent4>
        <a:accent5>
          <a:srgbClr val="AABEAE"/>
        </a:accent5>
        <a:accent6>
          <a:srgbClr val="6BA600"/>
        </a:accent6>
        <a:hlink>
          <a:srgbClr val="D25D1C"/>
        </a:hlink>
        <a:folHlink>
          <a:srgbClr val="B6B28E"/>
        </a:folHlink>
      </a:clrScheme>
      <a:clrMap bg1="lt1" tx1="dk1" bg2="lt2" tx2="dk2" accent1="accent1" accent2="accent2" accent3="accent3" accent4="accent4" accent5="accent5" accent6="accent6" hlink="hlink" folHlink="folHlink"/>
    </a:extraClrScheme>
    <a:extraClrScheme>
      <a:clrScheme name="Default Design 14">
        <a:dk1>
          <a:srgbClr val="4D4D4D"/>
        </a:dk1>
        <a:lt1>
          <a:srgbClr val="FFFFFF"/>
        </a:lt1>
        <a:dk2>
          <a:srgbClr val="007836"/>
        </a:dk2>
        <a:lt2>
          <a:srgbClr val="808080"/>
        </a:lt2>
        <a:accent1>
          <a:srgbClr val="77B800"/>
        </a:accent1>
        <a:accent2>
          <a:srgbClr val="B6B28E"/>
        </a:accent2>
        <a:accent3>
          <a:srgbClr val="FFFFFF"/>
        </a:accent3>
        <a:accent4>
          <a:srgbClr val="404040"/>
        </a:accent4>
        <a:accent5>
          <a:srgbClr val="BDD8AA"/>
        </a:accent5>
        <a:accent6>
          <a:srgbClr val="A5A180"/>
        </a:accent6>
        <a:hlink>
          <a:srgbClr val="2A6EBB"/>
        </a:hlink>
        <a:folHlink>
          <a:srgbClr val="D25D1C"/>
        </a:folHlink>
      </a:clrScheme>
      <a:clrMap bg1="lt1" tx1="dk1" bg2="lt2" tx2="dk2" accent1="accent1" accent2="accent2" accent3="accent3" accent4="accent4" accent5="accent5" accent6="accent6" hlink="hlink" folHlink="folHlink"/>
    </a:extraClrScheme>
    <a:extraClrScheme>
      <a:clrScheme name="Default Design 15">
        <a:dk1>
          <a:srgbClr val="4D4D4D"/>
        </a:dk1>
        <a:lt1>
          <a:srgbClr val="FFFFFF"/>
        </a:lt1>
        <a:dk2>
          <a:srgbClr val="007836"/>
        </a:dk2>
        <a:lt2>
          <a:srgbClr val="808080"/>
        </a:lt2>
        <a:accent1>
          <a:srgbClr val="77B800"/>
        </a:accent1>
        <a:accent2>
          <a:srgbClr val="D25D1C"/>
        </a:accent2>
        <a:accent3>
          <a:srgbClr val="FFFFFF"/>
        </a:accent3>
        <a:accent4>
          <a:srgbClr val="404040"/>
        </a:accent4>
        <a:accent5>
          <a:srgbClr val="BDD8AA"/>
        </a:accent5>
        <a:accent6>
          <a:srgbClr val="BE5318"/>
        </a:accent6>
        <a:hlink>
          <a:srgbClr val="2A6EBB"/>
        </a:hlink>
        <a:folHlink>
          <a:srgbClr val="B6B28E"/>
        </a:folHlink>
      </a:clrScheme>
      <a:clrMap bg1="lt1" tx1="dk1" bg2="lt2" tx2="dk2" accent1="accent1" accent2="accent2" accent3="accent3" accent4="accent4" accent5="accent5" accent6="accent6" hlink="hlink" folHlink="folHlink"/>
    </a:extraClrScheme>
    <a:extraClrScheme>
      <a:clrScheme name="Default Design 16">
        <a:dk1>
          <a:srgbClr val="4D4D4D"/>
        </a:dk1>
        <a:lt1>
          <a:srgbClr val="FFFFFF"/>
        </a:lt1>
        <a:dk2>
          <a:srgbClr val="007836"/>
        </a:dk2>
        <a:lt2>
          <a:srgbClr val="808080"/>
        </a:lt2>
        <a:accent1>
          <a:srgbClr val="77B800"/>
        </a:accent1>
        <a:accent2>
          <a:srgbClr val="B6B28E"/>
        </a:accent2>
        <a:accent3>
          <a:srgbClr val="FFFFFF"/>
        </a:accent3>
        <a:accent4>
          <a:srgbClr val="404040"/>
        </a:accent4>
        <a:accent5>
          <a:srgbClr val="BDD8AA"/>
        </a:accent5>
        <a:accent6>
          <a:srgbClr val="A5A180"/>
        </a:accent6>
        <a:hlink>
          <a:srgbClr val="D25D1C"/>
        </a:hlink>
        <a:folHlink>
          <a:srgbClr val="2A6EB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CP_Powerpoint_template_7_17 [Compatibility Mode]" id="{7E81D2BB-D4ED-4ADB-893D-F7A0E6DC97CD}" vid="{A245B8E5-C194-42B5-B2AB-28A42852EB0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8895ccf-78ce-431a-9d70-62d2a423a660" xsi:nil="true"/>
    <lcf76f155ced4ddcb4097134ff3c332f xmlns="325e7650-be30-43b1-90d1-dba56424bed3">
      <Terms xmlns="http://schemas.microsoft.com/office/infopath/2007/PartnerControls"/>
    </lcf76f155ced4ddcb4097134ff3c332f>
    <SharedWithUsers xmlns="e8895ccf-78ce-431a-9d70-62d2a423a660">
      <UserInfo>
        <DisplayName>SharingLinks.7e5b9598-f2b5-4cb7-86f7-c5113452ac16.Flexible.1320fa74-fea0-470e-a048-1ebcf72f69c6</DisplayName>
        <AccountId>41</AccountId>
        <AccountType/>
      </UserInfo>
      <UserInfo>
        <DisplayName>Geltmaker, Tammy</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741988C080174F918605C6EF72055A" ma:contentTypeVersion="18" ma:contentTypeDescription="Create a new document." ma:contentTypeScope="" ma:versionID="6983aa7760ae840e01ba1c1df2aa1078">
  <xsd:schema xmlns:xsd="http://www.w3.org/2001/XMLSchema" xmlns:xs="http://www.w3.org/2001/XMLSchema" xmlns:p="http://schemas.microsoft.com/office/2006/metadata/properties" xmlns:ns2="325e7650-be30-43b1-90d1-dba56424bed3" xmlns:ns3="e8895ccf-78ce-431a-9d70-62d2a423a660" targetNamespace="http://schemas.microsoft.com/office/2006/metadata/properties" ma:root="true" ma:fieldsID="47d352f157c4afb52d90ca352415a221" ns2:_="" ns3:_="">
    <xsd:import namespace="325e7650-be30-43b1-90d1-dba56424bed3"/>
    <xsd:import namespace="e8895ccf-78ce-431a-9d70-62d2a423a6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5e7650-be30-43b1-90d1-dba56424be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d280d6-82cb-40f6-bf0a-f749059fcd8c"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895ccf-78ce-431a-9d70-62d2a423a6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ed0489e-b9df-411c-b291-1b40d7da5108}" ma:internalName="TaxCatchAll" ma:showField="CatchAllData" ma:web="e8895ccf-78ce-431a-9d70-62d2a423a6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30E8A0-0FFC-4E77-B3AC-6856357EB627}">
  <ds:schemaRefs>
    <ds:schemaRef ds:uri="http://schemas.microsoft.com/sharepoint/v3/contenttype/forms"/>
  </ds:schemaRefs>
</ds:datastoreItem>
</file>

<file path=customXml/itemProps2.xml><?xml version="1.0" encoding="utf-8"?>
<ds:datastoreItem xmlns:ds="http://schemas.openxmlformats.org/officeDocument/2006/customXml" ds:itemID="{D31A220E-B81D-45AD-B48A-A78442F68EF5}">
  <ds:schemaRefs>
    <ds:schemaRef ds:uri="http://purl.org/dc/elements/1.1/"/>
    <ds:schemaRef ds:uri="http://schemas.microsoft.com/office/2006/documentManagement/types"/>
    <ds:schemaRef ds:uri="e8895ccf-78ce-431a-9d70-62d2a423a660"/>
    <ds:schemaRef ds:uri="325e7650-be30-43b1-90d1-dba56424bed3"/>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D0232A8-91F9-484F-96B2-437C557F5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5e7650-be30-43b1-90d1-dba56424bed3"/>
    <ds:schemaRef ds:uri="e8895ccf-78ce-431a-9d70-62d2a423a6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2161</TotalTime>
  <Words>3898</Words>
  <Application>Microsoft Office PowerPoint</Application>
  <PresentationFormat>Widescreen</PresentationFormat>
  <Paragraphs>433</Paragraphs>
  <Slides>38</Slides>
  <Notes>21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38</vt:i4>
      </vt:variant>
    </vt:vector>
  </HeadingPairs>
  <TitlesOfParts>
    <vt:vector size="57" baseType="lpstr">
      <vt:lpstr>Arial</vt:lpstr>
      <vt:lpstr>Arial Black</vt:lpstr>
      <vt:lpstr>Calibri</vt:lpstr>
      <vt:lpstr>Helvetica Neue</vt:lpstr>
      <vt:lpstr>Karla</vt:lpstr>
      <vt:lpstr>Neue Haas Grotesk Text Pro 55 R</vt:lpstr>
      <vt:lpstr>Neue Haas Grotesk Text Pro 75 B</vt:lpstr>
      <vt:lpstr>NeueHaasGroteskDisp Pro</vt:lpstr>
      <vt:lpstr>NeueHaasGroteskDisp Pro Md</vt:lpstr>
      <vt:lpstr>NeueHaasGroteskText Pro</vt:lpstr>
      <vt:lpstr>Segoe UI</vt:lpstr>
      <vt:lpstr>Symbol</vt:lpstr>
      <vt:lpstr>Tahoma</vt:lpstr>
      <vt:lpstr>Times New Roman</vt:lpstr>
      <vt:lpstr>Wingdings</vt:lpstr>
      <vt:lpstr>Office Theme 2013 - 2022</vt:lpstr>
      <vt:lpstr>1_Office Theme</vt:lpstr>
      <vt:lpstr>2019 Qsource PPT Template</vt:lpstr>
      <vt:lpstr>Default Design</vt:lpstr>
      <vt:lpstr>Closing the Health Literacy Gap: Advancing Health Equity</vt:lpstr>
      <vt:lpstr>PowerPoint Presentation</vt:lpstr>
      <vt:lpstr>Qsource has more than 45 years of experience working with with healthcare providers, Medicare and Medicaid.   Currently operate in 11 states overseeing ESRD, EQRO and  QIO activities.   Serves as the Medicare Quality Innovation Network-Quality Improvement Organization  (QIN-QIO) for Indiana.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Q &amp; A Session </vt:lpstr>
      <vt:lpstr>PowerPoint Presentation</vt:lpstr>
      <vt:lpstr>Community Coalitions</vt:lpstr>
      <vt:lpstr>Upcoming Webinars</vt:lpstr>
      <vt:lpstr>Resource Page Updated</vt:lpstr>
      <vt:lpstr>Thank You! Visit qio.qsource.org for more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Patti</dc:creator>
  <cp:lastModifiedBy>Mitzi Daffron</cp:lastModifiedBy>
  <cp:revision>531</cp:revision>
  <dcterms:created xsi:type="dcterms:W3CDTF">2023-01-03T22:25:41Z</dcterms:created>
  <dcterms:modified xsi:type="dcterms:W3CDTF">2024-03-27T13:39:35Z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0x01010059741988C080174F918605C6EF72055A</vt:lpwstr>
  </property>
  <property fmtid="{D5CDD505-2E9C-101B-9397-08002B2CF9AE}" pid="3" name="_dlc_DocIdItemGuid">
    <vt:lpwstr>07a2536c-c8f5-4a18-b09e-736447a91012</vt:lpwstr>
  </property>
  <property fmtid="{D5CDD505-2E9C-101B-9397-08002B2CF9AE}" pid="4" name="MediaServiceImageTags">
    <vt:lpwstr/>
  </property>
  <property fmtid="{D5CDD505-2E9C-101B-9397-08002B2CF9AE}" pid="5" name="MSIP_Label_880071ae-ffff-4d71-8f2e-425789f238e7_Enabled">
    <vt:lpwstr>true</vt:lpwstr>
  </property>
  <property fmtid="{D5CDD505-2E9C-101B-9397-08002B2CF9AE}" pid="6" name="MSIP_Label_880071ae-ffff-4d71-8f2e-425789f238e7_SetDate">
    <vt:lpwstr>2023-10-05T14:12:07Z</vt:lpwstr>
  </property>
  <property fmtid="{D5CDD505-2E9C-101B-9397-08002B2CF9AE}" pid="7" name="MSIP_Label_880071ae-ffff-4d71-8f2e-425789f238e7_Method">
    <vt:lpwstr>Standard</vt:lpwstr>
  </property>
  <property fmtid="{D5CDD505-2E9C-101B-9397-08002B2CF9AE}" pid="8" name="MSIP_Label_880071ae-ffff-4d71-8f2e-425789f238e7_Name">
    <vt:lpwstr>defa4170-0d19-0005-0004-bc88714345d2</vt:lpwstr>
  </property>
  <property fmtid="{D5CDD505-2E9C-101B-9397-08002B2CF9AE}" pid="9" name="MSIP_Label_880071ae-ffff-4d71-8f2e-425789f238e7_SiteId">
    <vt:lpwstr>607c4133-e700-4377-8f24-7b510c409acc</vt:lpwstr>
  </property>
  <property fmtid="{D5CDD505-2E9C-101B-9397-08002B2CF9AE}" pid="10" name="MSIP_Label_880071ae-ffff-4d71-8f2e-425789f238e7_ActionId">
    <vt:lpwstr>cc141c74-22cd-42a3-9fee-cf2a43b0dd91</vt:lpwstr>
  </property>
  <property fmtid="{D5CDD505-2E9C-101B-9397-08002B2CF9AE}" pid="11" name="MSIP_Label_880071ae-ffff-4d71-8f2e-425789f238e7_ContentBits">
    <vt:lpwstr>0</vt:lpwstr>
  </property>
</Properties>
</file>